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Roboto Condensed" panose="02000000000000000000" pitchFamily="2"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UZNlaJ9c2jwUKaMut1xhQR9v5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3CCA9-6704-40C9-89E6-4424D2BE6B26}" v="1" dt="2025-02-25T14:47:53.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453" autoAdjust="0"/>
  </p:normalViewPr>
  <p:slideViewPr>
    <p:cSldViewPr snapToGrid="0">
      <p:cViewPr varScale="1">
        <p:scale>
          <a:sx n="91" d="100"/>
          <a:sy n="91" d="100"/>
        </p:scale>
        <p:origin x="292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61C3CCA9-6704-40C9-89E6-4424D2BE6B26}"/>
    <pc:docChg chg="undo custSel delSld modSld sldOrd">
      <pc:chgData name="Nicholas James Brown" userId="4af969ae-7569-4321-8c24-4f96c98aff1a" providerId="ADAL" clId="{61C3CCA9-6704-40C9-89E6-4424D2BE6B26}" dt="2025-02-25T14:48:08.190" v="135" actId="166"/>
      <pc:docMkLst>
        <pc:docMk/>
      </pc:docMkLst>
      <pc:sldChg chg="addSp delSp modSp mod">
        <pc:chgData name="Nicholas James Brown" userId="4af969ae-7569-4321-8c24-4f96c98aff1a" providerId="ADAL" clId="{61C3CCA9-6704-40C9-89E6-4424D2BE6B26}" dt="2025-02-25T14:48:08.190" v="135" actId="166"/>
        <pc:sldMkLst>
          <pc:docMk/>
          <pc:sldMk cId="0" sldId="256"/>
        </pc:sldMkLst>
        <pc:spChg chg="add mod ord">
          <ac:chgData name="Nicholas James Brown" userId="4af969ae-7569-4321-8c24-4f96c98aff1a" providerId="ADAL" clId="{61C3CCA9-6704-40C9-89E6-4424D2BE6B26}" dt="2025-02-25T14:47:57.725" v="133" actId="167"/>
          <ac:spMkLst>
            <pc:docMk/>
            <pc:sldMk cId="0" sldId="256"/>
            <ac:spMk id="2" creationId="{D1D089ED-A9F0-8B4C-1997-AF8480497E39}"/>
          </ac:spMkLst>
        </pc:spChg>
        <pc:spChg chg="add mod">
          <ac:chgData name="Nicholas James Brown" userId="4af969ae-7569-4321-8c24-4f96c98aff1a" providerId="ADAL" clId="{61C3CCA9-6704-40C9-89E6-4424D2BE6B26}" dt="2025-02-25T14:47:53.719" v="129"/>
          <ac:spMkLst>
            <pc:docMk/>
            <pc:sldMk cId="0" sldId="256"/>
            <ac:spMk id="3" creationId="{6BEB361B-397B-5472-2128-6E91CF18F531}"/>
          </ac:spMkLst>
        </pc:spChg>
        <pc:spChg chg="del">
          <ac:chgData name="Nicholas James Brown" userId="4af969ae-7569-4321-8c24-4f96c98aff1a" providerId="ADAL" clId="{61C3CCA9-6704-40C9-89E6-4424D2BE6B26}" dt="2025-02-25T14:47:52.325" v="128" actId="478"/>
          <ac:spMkLst>
            <pc:docMk/>
            <pc:sldMk cId="0" sldId="256"/>
            <ac:spMk id="89" creationId="{00000000-0000-0000-0000-000000000000}"/>
          </ac:spMkLst>
        </pc:spChg>
        <pc:spChg chg="del">
          <ac:chgData name="Nicholas James Brown" userId="4af969ae-7569-4321-8c24-4f96c98aff1a" providerId="ADAL" clId="{61C3CCA9-6704-40C9-89E6-4424D2BE6B26}" dt="2025-02-25T14:47:51.129" v="127" actId="478"/>
          <ac:spMkLst>
            <pc:docMk/>
            <pc:sldMk cId="0" sldId="256"/>
            <ac:spMk id="90" creationId="{00000000-0000-0000-0000-000000000000}"/>
          </ac:spMkLst>
        </pc:spChg>
        <pc:spChg chg="mod ord">
          <ac:chgData name="Nicholas James Brown" userId="4af969ae-7569-4321-8c24-4f96c98aff1a" providerId="ADAL" clId="{61C3CCA9-6704-40C9-89E6-4424D2BE6B26}" dt="2025-02-25T14:48:08.190" v="135" actId="166"/>
          <ac:spMkLst>
            <pc:docMk/>
            <pc:sldMk cId="0" sldId="256"/>
            <ac:spMk id="97" creationId="{00000000-0000-0000-0000-000000000000}"/>
          </ac:spMkLst>
        </pc:spChg>
        <pc:picChg chg="add mod">
          <ac:chgData name="Nicholas James Brown" userId="4af969ae-7569-4321-8c24-4f96c98aff1a" providerId="ADAL" clId="{61C3CCA9-6704-40C9-89E6-4424D2BE6B26}" dt="2025-02-25T14:47:53.719" v="129"/>
          <ac:picMkLst>
            <pc:docMk/>
            <pc:sldMk cId="0" sldId="256"/>
            <ac:picMk id="4" creationId="{E88A42F0-E53D-6DB6-5056-45094D339798}"/>
          </ac:picMkLst>
        </pc:picChg>
        <pc:picChg chg="del">
          <ac:chgData name="Nicholas James Brown" userId="4af969ae-7569-4321-8c24-4f96c98aff1a" providerId="ADAL" clId="{61C3CCA9-6704-40C9-89E6-4424D2BE6B26}" dt="2025-02-25T14:47:50.658" v="126" actId="478"/>
          <ac:picMkLst>
            <pc:docMk/>
            <pc:sldMk cId="0" sldId="256"/>
            <ac:picMk id="91" creationId="{00000000-0000-0000-0000-000000000000}"/>
          </ac:picMkLst>
        </pc:picChg>
      </pc:sldChg>
      <pc:sldChg chg="modSp del mod">
        <pc:chgData name="Nicholas James Brown" userId="4af969ae-7569-4321-8c24-4f96c98aff1a" providerId="ADAL" clId="{61C3CCA9-6704-40C9-89E6-4424D2BE6B26}" dt="2025-02-25T14:45:00.717" v="5" actId="47"/>
        <pc:sldMkLst>
          <pc:docMk/>
          <pc:sldMk cId="0" sldId="257"/>
        </pc:sldMkLst>
        <pc:spChg chg="mod">
          <ac:chgData name="Nicholas James Brown" userId="4af969ae-7569-4321-8c24-4f96c98aff1a" providerId="ADAL" clId="{61C3CCA9-6704-40C9-89E6-4424D2BE6B26}" dt="2025-02-25T14:44:53.789" v="3" actId="27636"/>
          <ac:spMkLst>
            <pc:docMk/>
            <pc:sldMk cId="0" sldId="257"/>
            <ac:spMk id="109" creationId="{00000000-0000-0000-0000-000000000000}"/>
          </ac:spMkLst>
        </pc:spChg>
      </pc:sldChg>
      <pc:sldChg chg="modSp mod">
        <pc:chgData name="Nicholas James Brown" userId="4af969ae-7569-4321-8c24-4f96c98aff1a" providerId="ADAL" clId="{61C3CCA9-6704-40C9-89E6-4424D2BE6B26}" dt="2025-02-25T14:46:26.255" v="83" actId="6549"/>
        <pc:sldMkLst>
          <pc:docMk/>
          <pc:sldMk cId="0" sldId="258"/>
        </pc:sldMkLst>
        <pc:spChg chg="mod">
          <ac:chgData name="Nicholas James Brown" userId="4af969ae-7569-4321-8c24-4f96c98aff1a" providerId="ADAL" clId="{61C3CCA9-6704-40C9-89E6-4424D2BE6B26}" dt="2025-02-25T14:46:26.255" v="83" actId="6549"/>
          <ac:spMkLst>
            <pc:docMk/>
            <pc:sldMk cId="0" sldId="258"/>
            <ac:spMk id="120" creationId="{00000000-0000-0000-0000-000000000000}"/>
          </ac:spMkLst>
        </pc:spChg>
        <pc:spChg chg="mod">
          <ac:chgData name="Nicholas James Brown" userId="4af969ae-7569-4321-8c24-4f96c98aff1a" providerId="ADAL" clId="{61C3CCA9-6704-40C9-89E6-4424D2BE6B26}" dt="2025-02-25T14:46:19.627" v="82" actId="20577"/>
          <ac:spMkLst>
            <pc:docMk/>
            <pc:sldMk cId="0" sldId="258"/>
            <ac:spMk id="121" creationId="{00000000-0000-0000-0000-000000000000}"/>
          </ac:spMkLst>
        </pc:spChg>
      </pc:sldChg>
      <pc:sldChg chg="ord modNotesTx">
        <pc:chgData name="Nicholas James Brown" userId="4af969ae-7569-4321-8c24-4f96c98aff1a" providerId="ADAL" clId="{61C3CCA9-6704-40C9-89E6-4424D2BE6B26}" dt="2025-02-25T14:44:58.453" v="4"/>
        <pc:sldMkLst>
          <pc:docMk/>
          <pc:sldMk cId="0" sldId="259"/>
        </pc:sldMkLst>
      </pc:sldChg>
      <pc:sldChg chg="mod modShow">
        <pc:chgData name="Nicholas James Brown" userId="4af969ae-7569-4321-8c24-4f96c98aff1a" providerId="ADAL" clId="{61C3CCA9-6704-40C9-89E6-4424D2BE6B26}" dt="2025-02-25T14:46:35.473" v="84" actId="729"/>
        <pc:sldMkLst>
          <pc:docMk/>
          <pc:sldMk cId="0" sldId="260"/>
        </pc:sldMkLst>
      </pc:sldChg>
      <pc:sldChg chg="modSp mod modShow">
        <pc:chgData name="Nicholas James Brown" userId="4af969ae-7569-4321-8c24-4f96c98aff1a" providerId="ADAL" clId="{61C3CCA9-6704-40C9-89E6-4424D2BE6B26}" dt="2025-02-25T14:47:53.828" v="131" actId="27636"/>
        <pc:sldMkLst>
          <pc:docMk/>
          <pc:sldMk cId="0" sldId="261"/>
        </pc:sldMkLst>
        <pc:spChg chg="mod">
          <ac:chgData name="Nicholas James Brown" userId="4af969ae-7569-4321-8c24-4f96c98aff1a" providerId="ADAL" clId="{61C3CCA9-6704-40C9-89E6-4424D2BE6B26}" dt="2025-02-25T14:47:53.828" v="131" actId="27636"/>
          <ac:spMkLst>
            <pc:docMk/>
            <pc:sldMk cId="0" sldId="261"/>
            <ac:spMk id="152" creationId="{00000000-0000-0000-0000-000000000000}"/>
          </ac:spMkLst>
        </pc:spChg>
        <pc:spChg chg="mod">
          <ac:chgData name="Nicholas James Brown" userId="4af969ae-7569-4321-8c24-4f96c98aff1a" providerId="ADAL" clId="{61C3CCA9-6704-40C9-89E6-4424D2BE6B26}" dt="2025-02-25T14:47:53.821" v="130" actId="27636"/>
          <ac:spMkLst>
            <pc:docMk/>
            <pc:sldMk cId="0" sldId="261"/>
            <ac:spMk id="154" creationId="{00000000-0000-0000-0000-000000000000}"/>
          </ac:spMkLst>
        </pc:spChg>
      </pc:sldChg>
      <pc:sldChg chg="modSp mod modShow">
        <pc:chgData name="Nicholas James Brown" userId="4af969ae-7569-4321-8c24-4f96c98aff1a" providerId="ADAL" clId="{61C3CCA9-6704-40C9-89E6-4424D2BE6B26}" dt="2025-02-25T14:47:53.907" v="132" actId="27636"/>
        <pc:sldMkLst>
          <pc:docMk/>
          <pc:sldMk cId="0" sldId="262"/>
        </pc:sldMkLst>
        <pc:spChg chg="mod">
          <ac:chgData name="Nicholas James Brown" userId="4af969ae-7569-4321-8c24-4f96c98aff1a" providerId="ADAL" clId="{61C3CCA9-6704-40C9-89E6-4424D2BE6B26}" dt="2025-02-25T14:47:53.907" v="132" actId="27636"/>
          <ac:spMkLst>
            <pc:docMk/>
            <pc:sldMk cId="0" sldId="262"/>
            <ac:spMk id="161" creationId="{00000000-0000-0000-0000-000000000000}"/>
          </ac:spMkLst>
        </pc:spChg>
      </pc:sldChg>
      <pc:sldChg chg="mod modShow">
        <pc:chgData name="Nicholas James Brown" userId="4af969ae-7569-4321-8c24-4f96c98aff1a" providerId="ADAL" clId="{61C3CCA9-6704-40C9-89E6-4424D2BE6B26}" dt="2025-02-25T14:46:46.551" v="87" actId="729"/>
        <pc:sldMkLst>
          <pc:docMk/>
          <pc:sldMk cId="0" sldId="263"/>
        </pc:sldMkLst>
      </pc:sldChg>
      <pc:sldChg chg="mod modShow">
        <pc:chgData name="Nicholas James Brown" userId="4af969ae-7569-4321-8c24-4f96c98aff1a" providerId="ADAL" clId="{61C3CCA9-6704-40C9-89E6-4424D2BE6B26}" dt="2025-02-25T14:46:53.110" v="88" actId="729"/>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1"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09550" algn="l" rtl="0">
              <a:lnSpc>
                <a:spcPct val="100000"/>
              </a:lnSpc>
              <a:spcBef>
                <a:spcPts val="0"/>
              </a:spcBef>
              <a:spcAft>
                <a:spcPts val="0"/>
              </a:spcAft>
              <a:buClr>
                <a:schemeClr val="dk1"/>
              </a:buClr>
              <a:buSzPts val="1200"/>
              <a:buFont typeface="Arial"/>
              <a:buNone/>
            </a:pPr>
            <a:r>
              <a:rPr lang="en-GB"/>
              <a:t>As a closing summary</a:t>
            </a:r>
            <a:endParaRPr/>
          </a:p>
          <a:p>
            <a:pPr marL="285750" lvl="0" indent="-209550" algn="l" rtl="0">
              <a:lnSpc>
                <a:spcPct val="100000"/>
              </a:lnSpc>
              <a:spcBef>
                <a:spcPts val="0"/>
              </a:spcBef>
              <a:spcAft>
                <a:spcPts val="0"/>
              </a:spcAft>
              <a:buClr>
                <a:schemeClr val="dk1"/>
              </a:buClr>
              <a:buSzPts val="1200"/>
              <a:buFont typeface="Arial"/>
              <a:buNone/>
            </a:pPr>
            <a:endParaRPr/>
          </a:p>
        </p:txBody>
      </p:sp>
      <p:sp>
        <p:nvSpPr>
          <p:cNvPr id="201" name="Google Shape;2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0955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p:txBody>
      </p:sp>
      <p:sp>
        <p:nvSpPr>
          <p:cNvPr id="213" name="Google Shape;2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0955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p:txBody>
      </p:sp>
      <p:sp>
        <p:nvSpPr>
          <p:cNvPr id="225" name="Google Shape;2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e3afed62c9e452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7e3afed62c9e452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90000"/>
              </a:lnSpc>
              <a:spcBef>
                <a:spcPts val="1000"/>
              </a:spcBef>
              <a:spcAft>
                <a:spcPts val="0"/>
              </a:spcAft>
              <a:buSzPct val="127817"/>
              <a:buNone/>
            </a:pPr>
            <a:r>
              <a:rPr lang="en-GB" sz="1200" dirty="0">
                <a:solidFill>
                  <a:srgbClr val="FF0000"/>
                </a:solidFill>
              </a:rPr>
              <a:t>Keynote Presentation material on what and how Geodesy is evolving through advancements in technology, processing and methodologies.  </a:t>
            </a:r>
            <a:endParaRPr lang="en-GB" dirty="0"/>
          </a:p>
          <a:p>
            <a:pPr marL="0" lvl="0" indent="0" algn="l" rtl="0">
              <a:lnSpc>
                <a:spcPct val="90000"/>
              </a:lnSpc>
              <a:spcBef>
                <a:spcPts val="1000"/>
              </a:spcBef>
              <a:spcAft>
                <a:spcPts val="0"/>
              </a:spcAft>
              <a:buSzPct val="127817"/>
              <a:buNone/>
            </a:pPr>
            <a:endParaRPr lang="en-GB" sz="1200" dirty="0">
              <a:solidFill>
                <a:srgbClr val="FF0000"/>
              </a:solidFill>
            </a:endParaRPr>
          </a:p>
          <a:p>
            <a:pPr marL="0" lvl="0" indent="0" algn="l" rtl="0">
              <a:lnSpc>
                <a:spcPct val="90000"/>
              </a:lnSpc>
              <a:spcBef>
                <a:spcPts val="1000"/>
              </a:spcBef>
              <a:spcAft>
                <a:spcPts val="0"/>
              </a:spcAft>
              <a:buSzPct val="127817"/>
              <a:buNone/>
            </a:pPr>
            <a:r>
              <a:rPr lang="en-GB" sz="1200" dirty="0">
                <a:solidFill>
                  <a:srgbClr val="FF0000"/>
                </a:solidFill>
              </a:rPr>
              <a:t>Purpose is to motivate and excite participants on where things are heading.  </a:t>
            </a:r>
            <a:endParaRPr lang="en-GB" dirty="0"/>
          </a:p>
          <a:p>
            <a:pPr marL="0" lvl="0" indent="0" algn="l" rtl="0">
              <a:lnSpc>
                <a:spcPct val="90000"/>
              </a:lnSpc>
              <a:spcBef>
                <a:spcPts val="1000"/>
              </a:spcBef>
              <a:spcAft>
                <a:spcPts val="0"/>
              </a:spcAft>
              <a:buSzPct val="127817"/>
              <a:buNone/>
            </a:pPr>
            <a:endParaRPr lang="en-GB" sz="1200" dirty="0">
              <a:solidFill>
                <a:srgbClr val="FF0000"/>
              </a:solidFill>
            </a:endParaRPr>
          </a:p>
          <a:p>
            <a:pPr marL="0" lvl="0" indent="0" algn="l" rtl="0">
              <a:lnSpc>
                <a:spcPct val="90000"/>
              </a:lnSpc>
              <a:spcBef>
                <a:spcPts val="1000"/>
              </a:spcBef>
              <a:spcAft>
                <a:spcPts val="0"/>
              </a:spcAft>
              <a:buSzPct val="127817"/>
              <a:buNone/>
            </a:pPr>
            <a:r>
              <a:rPr lang="en-GB" sz="1200" dirty="0">
                <a:solidFill>
                  <a:srgbClr val="FF0000"/>
                </a:solidFill>
              </a:rPr>
              <a:t>Allow some Questions from the audience, time permitting</a:t>
            </a:r>
            <a:endParaRPr lang="en-GB" dirty="0"/>
          </a:p>
          <a:p>
            <a:pPr marL="0" lvl="0" indent="0" algn="l" rtl="0">
              <a:lnSpc>
                <a:spcPct val="90000"/>
              </a:lnSpc>
              <a:spcBef>
                <a:spcPts val="1000"/>
              </a:spcBef>
              <a:spcAft>
                <a:spcPts val="0"/>
              </a:spcAft>
              <a:buSzPct val="127817"/>
              <a:buNone/>
            </a:pPr>
            <a:endParaRPr lang="en-GB" sz="1200" dirty="0">
              <a:solidFill>
                <a:srgbClr val="FF0000"/>
              </a:solidFill>
            </a:endParaRPr>
          </a:p>
          <a:p>
            <a:pPr marL="0" lvl="0" indent="0" algn="l" rtl="0">
              <a:lnSpc>
                <a:spcPct val="90000"/>
              </a:lnSpc>
              <a:spcBef>
                <a:spcPts val="1000"/>
              </a:spcBef>
              <a:spcAft>
                <a:spcPts val="0"/>
              </a:spcAft>
              <a:buSzPct val="127817"/>
              <a:buNone/>
            </a:pPr>
            <a:r>
              <a:rPr lang="en-GB" sz="1200" dirty="0">
                <a:solidFill>
                  <a:srgbClr val="FF0000"/>
                </a:solidFill>
              </a:rPr>
              <a:t>Could consider to ask Content Providers, Key </a:t>
            </a:r>
            <a:r>
              <a:rPr lang="en-GB" sz="1200" dirty="0" err="1">
                <a:solidFill>
                  <a:srgbClr val="FF0000"/>
                </a:solidFill>
              </a:rPr>
              <a:t>SCoG</a:t>
            </a:r>
            <a:r>
              <a:rPr lang="en-GB" sz="1200" dirty="0">
                <a:solidFill>
                  <a:srgbClr val="FF0000"/>
                </a:solidFill>
              </a:rPr>
              <a:t> members to provide one slide of where they see the 'State of Geodesy' in 10 years... </a:t>
            </a:r>
            <a:endParaRPr lang="en-GB" dirty="0"/>
          </a:p>
          <a:p>
            <a:pPr marL="0" lvl="0" indent="0" algn="l" rtl="0">
              <a:lnSpc>
                <a:spcPct val="90000"/>
              </a:lnSpc>
              <a:spcBef>
                <a:spcPts val="1000"/>
              </a:spcBef>
              <a:spcAft>
                <a:spcPts val="0"/>
              </a:spcAft>
              <a:buSzPct val="127817"/>
              <a:buNone/>
            </a:pPr>
            <a:endParaRPr lang="en-GB" sz="1200" dirty="0">
              <a:solidFill>
                <a:srgbClr val="FF0000"/>
              </a:solidFill>
            </a:endParaRPr>
          </a:p>
          <a:p>
            <a:pPr marL="0" lvl="0" indent="0" algn="l" rtl="0">
              <a:lnSpc>
                <a:spcPct val="90000"/>
              </a:lnSpc>
              <a:spcBef>
                <a:spcPts val="1000"/>
              </a:spcBef>
              <a:spcAft>
                <a:spcPts val="0"/>
              </a:spcAft>
              <a:buSzPct val="127817"/>
              <a:buNone/>
            </a:pPr>
            <a:r>
              <a:rPr lang="en-GB" sz="1200" dirty="0">
                <a:solidFill>
                  <a:srgbClr val="FF0000"/>
                </a:solidFill>
              </a:rPr>
              <a:t>Share some insights from our geodesy thought leaders </a:t>
            </a:r>
            <a:endParaRPr lang="en-GB" dirty="0"/>
          </a:p>
          <a:p>
            <a:pPr marL="0" lvl="0" indent="0" algn="l" rtl="0">
              <a:lnSpc>
                <a:spcPct val="90000"/>
              </a:lnSpc>
              <a:spcBef>
                <a:spcPts val="1000"/>
              </a:spcBef>
              <a:spcAft>
                <a:spcPts val="0"/>
              </a:spcAft>
              <a:buSzPct val="127817"/>
              <a:buNone/>
            </a:pPr>
            <a:endParaRPr lang="en-GB" sz="1200" dirty="0">
              <a:solidFill>
                <a:srgbClr val="FF0000"/>
              </a:solidFill>
            </a:endParaRPr>
          </a:p>
          <a:p>
            <a:pPr marL="0" lvl="0" indent="0" algn="l" rtl="0">
              <a:lnSpc>
                <a:spcPct val="90000"/>
              </a:lnSpc>
              <a:spcBef>
                <a:spcPts val="1000"/>
              </a:spcBef>
              <a:spcAft>
                <a:spcPts val="0"/>
              </a:spcAft>
              <a:buSzPct val="127817"/>
              <a:buNone/>
            </a:pPr>
            <a:r>
              <a:rPr lang="en-GB" sz="1200" dirty="0">
                <a:solidFill>
                  <a:srgbClr val="FF0000"/>
                </a:solidFill>
              </a:rPr>
              <a:t>‘How do you see the State of Geodesy in 2035’?</a:t>
            </a:r>
            <a:endParaRPr lang="en-GB" dirty="0"/>
          </a:p>
          <a:p>
            <a:pPr marL="285750" lvl="0" indent="-209550" algn="l" rtl="0">
              <a:lnSpc>
                <a:spcPct val="100000"/>
              </a:lnSpc>
              <a:spcBef>
                <a:spcPts val="0"/>
              </a:spcBef>
              <a:spcAft>
                <a:spcPts val="0"/>
              </a:spcAft>
              <a:buClr>
                <a:schemeClr val="dk1"/>
              </a:buClr>
              <a:buSzPts val="1200"/>
              <a:buFont typeface="Arial"/>
              <a:buNone/>
            </a:pPr>
            <a:endParaRPr dirty="0"/>
          </a:p>
        </p:txBody>
      </p:sp>
      <p:sp>
        <p:nvSpPr>
          <p:cNvPr id="125" name="Google Shape;125;g7e3afed62c9e452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81d33fe97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281d33fe97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a:p>
            <a:pPr marL="285750" lvl="0" indent="-209550" algn="l" rtl="0">
              <a:lnSpc>
                <a:spcPct val="100000"/>
              </a:lnSpc>
              <a:spcBef>
                <a:spcPts val="0"/>
              </a:spcBef>
              <a:spcAft>
                <a:spcPts val="0"/>
              </a:spcAft>
              <a:buClr>
                <a:schemeClr val="dk1"/>
              </a:buClr>
              <a:buSzPts val="1200"/>
              <a:buFont typeface="Arial"/>
              <a:buNone/>
            </a:pPr>
            <a:endParaRPr/>
          </a:p>
        </p:txBody>
      </p:sp>
      <p:sp>
        <p:nvSpPr>
          <p:cNvPr id="113" name="Google Shape;113;g3281d33fe97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a:p>
            <a:pPr marL="285750" lvl="0" indent="-209550" algn="l" rtl="0">
              <a:lnSpc>
                <a:spcPct val="100000"/>
              </a:lnSpc>
              <a:spcBef>
                <a:spcPts val="0"/>
              </a:spcBef>
              <a:spcAft>
                <a:spcPts val="0"/>
              </a:spcAft>
              <a:buClr>
                <a:schemeClr val="dk1"/>
              </a:buClr>
              <a:buSzPts val="1200"/>
              <a:buFont typeface="Arial"/>
              <a:buNone/>
            </a:pPr>
            <a:endParaRPr/>
          </a:p>
        </p:txBody>
      </p:sp>
      <p:sp>
        <p:nvSpPr>
          <p:cNvPr id="144" name="Google Shape;144;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2f475c95f480a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52f475c95f480a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09550" algn="l" rtl="0">
              <a:lnSpc>
                <a:spcPct val="100000"/>
              </a:lnSpc>
              <a:spcBef>
                <a:spcPts val="0"/>
              </a:spcBef>
              <a:spcAft>
                <a:spcPts val="0"/>
              </a:spcAft>
              <a:buClr>
                <a:schemeClr val="dk1"/>
              </a:buClr>
              <a:buSzPts val="1200"/>
              <a:buFont typeface="Arial"/>
              <a:buNone/>
            </a:pPr>
            <a:r>
              <a:rPr lang="en-GB"/>
              <a:t>Our Group Activity…. Is</a:t>
            </a:r>
            <a:br>
              <a:rPr lang="en-GB"/>
            </a:br>
            <a:br>
              <a:rPr lang="en-GB"/>
            </a:br>
            <a:endParaRPr/>
          </a:p>
          <a:p>
            <a:pPr marL="285750" lvl="0" indent="-209550" algn="l" rtl="0">
              <a:lnSpc>
                <a:spcPct val="100000"/>
              </a:lnSpc>
              <a:spcBef>
                <a:spcPts val="0"/>
              </a:spcBef>
              <a:spcAft>
                <a:spcPts val="0"/>
              </a:spcAft>
              <a:buClr>
                <a:schemeClr val="dk1"/>
              </a:buClr>
              <a:buSzPts val="1200"/>
              <a:buFont typeface="Arial"/>
              <a:buNone/>
            </a:pPr>
            <a:endParaRPr/>
          </a:p>
        </p:txBody>
      </p:sp>
      <p:sp>
        <p:nvSpPr>
          <p:cNvPr id="176" name="Google Shape;1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09550" algn="l" rtl="0">
              <a:lnSpc>
                <a:spcPct val="100000"/>
              </a:lnSpc>
              <a:spcBef>
                <a:spcPts val="0"/>
              </a:spcBef>
              <a:spcAft>
                <a:spcPts val="0"/>
              </a:spcAft>
              <a:buClr>
                <a:schemeClr val="dk1"/>
              </a:buClr>
              <a:buSzPts val="1200"/>
              <a:buFont typeface="Arial"/>
              <a:buNone/>
            </a:pPr>
            <a:r>
              <a:rPr lang="en-GB"/>
              <a:t>Our Group Activity…. Is</a:t>
            </a:r>
            <a:br>
              <a:rPr lang="en-GB"/>
            </a:br>
            <a:br>
              <a:rPr lang="en-GB"/>
            </a:br>
            <a:endParaRPr/>
          </a:p>
          <a:p>
            <a:pPr marL="285750" lvl="0" indent="-209550" algn="l" rtl="0">
              <a:lnSpc>
                <a:spcPct val="100000"/>
              </a:lnSpc>
              <a:spcBef>
                <a:spcPts val="0"/>
              </a:spcBef>
              <a:spcAft>
                <a:spcPts val="0"/>
              </a:spcAft>
              <a:buClr>
                <a:schemeClr val="dk1"/>
              </a:buClr>
              <a:buSzPts val="1200"/>
              <a:buFont typeface="Arial"/>
              <a:buNone/>
            </a:pPr>
            <a:endParaRPr/>
          </a:p>
        </p:txBody>
      </p:sp>
      <p:sp>
        <p:nvSpPr>
          <p:cNvPr id="189" name="Google Shape;18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Rectangle 1">
            <a:extLst>
              <a:ext uri="{FF2B5EF4-FFF2-40B4-BE49-F238E27FC236}">
                <a16:creationId xmlns:a16="http://schemas.microsoft.com/office/drawing/2014/main" id="{D1D089ED-A9F0-8B4C-1997-AF8480497E39}"/>
              </a:ext>
            </a:extLst>
          </p:cNvPr>
          <p:cNvSpPr/>
          <p:nvPr/>
        </p:nvSpPr>
        <p:spPr>
          <a:xfrm>
            <a:off x="4200525" y="957263"/>
            <a:ext cx="7991475" cy="4500562"/>
          </a:xfrm>
          <a:prstGeom prst="rect">
            <a:avLst/>
          </a:prstGeom>
          <a:solidFill>
            <a:srgbClr val="2591B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Google Shape;92;p1"/>
          <p:cNvSpPr txBox="1"/>
          <p:nvPr/>
        </p:nvSpPr>
        <p:spPr>
          <a:xfrm>
            <a:off x="5485981" y="1093806"/>
            <a:ext cx="686858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Narrow"/>
                <a:ea typeface="Arial Narrow"/>
                <a:cs typeface="Arial Narrow"/>
                <a:sym typeface="Arial Narrow"/>
              </a:rPr>
              <a:t>UNITED NATIONS GLOBAL GEODETIC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FFFFFF"/>
                </a:solidFill>
                <a:latin typeface="Arial Narrow"/>
                <a:ea typeface="Arial Narrow"/>
                <a:cs typeface="Arial Narrow"/>
                <a:sym typeface="Arial Narrow"/>
              </a:rPr>
              <a:t>CENTRE OF EXCELLENCE</a:t>
            </a:r>
            <a:endParaRPr sz="1050" b="0" i="0" u="none" strike="noStrike" cap="none">
              <a:solidFill>
                <a:srgbClr val="000000"/>
              </a:solidFill>
              <a:latin typeface="Arial Narrow"/>
              <a:ea typeface="Arial Narrow"/>
              <a:cs typeface="Arial Narrow"/>
              <a:sym typeface="Arial Narrow"/>
            </a:endParaRPr>
          </a:p>
        </p:txBody>
      </p:sp>
      <p:sp>
        <p:nvSpPr>
          <p:cNvPr id="93" name="Google Shape;93;p1"/>
          <p:cNvSpPr/>
          <p:nvPr/>
        </p:nvSpPr>
        <p:spPr>
          <a:xfrm>
            <a:off x="5950744" y="2367991"/>
            <a:ext cx="6001222" cy="2192286"/>
          </a:xfrm>
          <a:prstGeom prst="roundRect">
            <a:avLst>
              <a:gd name="adj" fmla="val 20706"/>
            </a:avLst>
          </a:prstGeom>
          <a:solidFill>
            <a:srgbClr val="FFFFFF"/>
          </a:solidFill>
          <a:ln>
            <a:noFill/>
          </a:ln>
          <a:effectLst>
            <a:outerShdw blurRad="114300" dist="38100" dir="5400000" sx="105000" sy="105000" algn="t" rotWithShape="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1"/>
          <p:cNvSpPr/>
          <p:nvPr/>
        </p:nvSpPr>
        <p:spPr>
          <a:xfrm>
            <a:off x="6291372" y="2003251"/>
            <a:ext cx="5257800" cy="721082"/>
          </a:xfrm>
          <a:prstGeom prst="roundRect">
            <a:avLst>
              <a:gd name="adj" fmla="val 3046"/>
            </a:avLst>
          </a:prstGeom>
          <a:solidFill>
            <a:srgbClr val="567BBC"/>
          </a:solidFill>
          <a:ln>
            <a:noFill/>
          </a:ln>
          <a:effectLst>
            <a:outerShdw blurRad="114300" dist="38100" dir="5400000" sx="105000" sy="105000" algn="t" rotWithShape="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D8E2F3"/>
                </a:solidFill>
                <a:latin typeface="Arial Narrow"/>
                <a:ea typeface="Arial Narrow"/>
                <a:cs typeface="Arial Narrow"/>
                <a:sym typeface="Arial Narrow"/>
              </a:rPr>
              <a:t>MODERNISING GEOSPATIAL REFERENCE SYSTEM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D8E2F3"/>
                </a:solidFill>
                <a:latin typeface="Arial Narrow"/>
                <a:ea typeface="Arial Narrow"/>
                <a:cs typeface="Arial Narrow"/>
                <a:sym typeface="Arial Narrow"/>
              </a:rPr>
              <a:t>CAPACITY DEVELOPMENT WORKSHOP</a:t>
            </a:r>
            <a:endParaRPr sz="1800" b="1" i="0" u="none" strike="noStrike" cap="none">
              <a:solidFill>
                <a:srgbClr val="D8E2F3"/>
              </a:solidFill>
              <a:latin typeface="Arial Narrow"/>
              <a:ea typeface="Arial Narrow"/>
              <a:cs typeface="Arial Narrow"/>
              <a:sym typeface="Arial Narrow"/>
            </a:endParaRPr>
          </a:p>
        </p:txBody>
      </p:sp>
      <p:sp>
        <p:nvSpPr>
          <p:cNvPr id="95" name="Google Shape;95;p1"/>
          <p:cNvSpPr txBox="1"/>
          <p:nvPr/>
        </p:nvSpPr>
        <p:spPr>
          <a:xfrm>
            <a:off x="6497515" y="2730934"/>
            <a:ext cx="5895824" cy="8463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2591B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2591B7"/>
                </a:solidFill>
                <a:latin typeface="Arial Narrow"/>
                <a:ea typeface="Arial Narrow"/>
                <a:cs typeface="Arial Narrow"/>
                <a:sym typeface="Arial Narrow"/>
              </a:rPr>
              <a:t>Future Directions for Geodesy</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2591B7"/>
              </a:solidFill>
              <a:latin typeface="Arial Narrow"/>
              <a:ea typeface="Arial Narrow"/>
              <a:cs typeface="Arial Narrow"/>
              <a:sym typeface="Arial Narrow"/>
            </a:endParaRPr>
          </a:p>
        </p:txBody>
      </p:sp>
      <p:sp>
        <p:nvSpPr>
          <p:cNvPr id="96" name="Google Shape;96;p1"/>
          <p:cNvSpPr txBox="1"/>
          <p:nvPr/>
        </p:nvSpPr>
        <p:spPr>
          <a:xfrm>
            <a:off x="6497515" y="3605413"/>
            <a:ext cx="4247400" cy="80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Arial Narrow"/>
                <a:ea typeface="Arial Narrow"/>
                <a:cs typeface="Arial Narrow"/>
                <a:sym typeface="Arial Narrow"/>
              </a:rPr>
              <a:t>Ryan Keenan</a:t>
            </a:r>
            <a:endParaRPr sz="2000" b="1">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Arial Narrow"/>
                <a:ea typeface="Arial Narrow"/>
                <a:cs typeface="Arial Narrow"/>
                <a:sym typeface="Arial Narrow"/>
              </a:rPr>
              <a:t>Positioning Insights</a:t>
            </a:r>
            <a:endParaRPr sz="2000" b="1">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Arial Narrow"/>
              <a:ea typeface="Arial Narrow"/>
              <a:cs typeface="Arial Narrow"/>
              <a:sym typeface="Arial Narrow"/>
            </a:endParaRPr>
          </a:p>
        </p:txBody>
      </p:sp>
      <p:sp>
        <p:nvSpPr>
          <p:cNvPr id="3" name="Oval 2">
            <a:extLst>
              <a:ext uri="{FF2B5EF4-FFF2-40B4-BE49-F238E27FC236}">
                <a16:creationId xmlns:a16="http://schemas.microsoft.com/office/drawing/2014/main" id="{6BEB361B-397B-5472-2128-6E91CF18F531}"/>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ogo of a globe with a circular design&#10;&#10;Description automatically generated">
            <a:extLst>
              <a:ext uri="{FF2B5EF4-FFF2-40B4-BE49-F238E27FC236}">
                <a16:creationId xmlns:a16="http://schemas.microsoft.com/office/drawing/2014/main" id="{E88A42F0-E53D-6DB6-5056-45094D33979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742439"/>
            <a:ext cx="5420068" cy="4826630"/>
          </a:xfrm>
          <a:prstGeom prst="rect">
            <a:avLst/>
          </a:prstGeom>
        </p:spPr>
      </p:pic>
      <p:sp>
        <p:nvSpPr>
          <p:cNvPr id="97" name="Google Shape;97;p1"/>
          <p:cNvSpPr txBox="1"/>
          <p:nvPr/>
        </p:nvSpPr>
        <p:spPr>
          <a:xfrm>
            <a:off x="822960" y="5994819"/>
            <a:ext cx="106140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sng" strike="noStrike" cap="none" dirty="0">
                <a:solidFill>
                  <a:srgbClr val="7F7F7F"/>
                </a:solidFill>
                <a:latin typeface="Arial Narrow"/>
                <a:ea typeface="Arial Narrow"/>
                <a:cs typeface="Arial Narrow"/>
                <a:sym typeface="Arial Narrow"/>
              </a:rPr>
              <a:t>Acknowledgements:</a:t>
            </a:r>
            <a:r>
              <a:rPr lang="en-GB" sz="1400" b="1" i="1" u="none" strike="noStrike" cap="none" dirty="0">
                <a:solidFill>
                  <a:srgbClr val="7F7F7F"/>
                </a:solidFill>
                <a:latin typeface="Arial Narrow"/>
                <a:ea typeface="Arial Narrow"/>
                <a:cs typeface="Arial Narrow"/>
                <a:sym typeface="Arial Narrow"/>
              </a:rPr>
              <a:t> Geodesy Workshop attendees 2025</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pic>
        <p:nvPicPr>
          <p:cNvPr id="203" name="Google Shape;203;p28"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204" name="Google Shape;204;p28"/>
          <p:cNvGrpSpPr/>
          <p:nvPr/>
        </p:nvGrpSpPr>
        <p:grpSpPr>
          <a:xfrm>
            <a:off x="10070436" y="5671144"/>
            <a:ext cx="2531327" cy="1220833"/>
            <a:chOff x="0" y="5637167"/>
            <a:chExt cx="2531327" cy="1220833"/>
          </a:xfrm>
        </p:grpSpPr>
        <p:sp>
          <p:nvSpPr>
            <p:cNvPr id="205" name="Google Shape;205;p28"/>
            <p:cNvSpPr/>
            <p:nvPr/>
          </p:nvSpPr>
          <p:spPr>
            <a:xfrm>
              <a:off x="0" y="5637167"/>
              <a:ext cx="2531327" cy="12208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28"/>
            <p:cNvSpPr txBox="1"/>
            <p:nvPr/>
          </p:nvSpPr>
          <p:spPr>
            <a:xfrm>
              <a:off x="317604" y="5854065"/>
              <a:ext cx="1700767" cy="1003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207" name="Google Shape;207;p28"/>
            <p:cNvSpPr/>
            <p:nvPr/>
          </p:nvSpPr>
          <p:spPr>
            <a:xfrm>
              <a:off x="421744" y="6618605"/>
              <a:ext cx="1411434" cy="52705"/>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8" name="Google Shape;208;p28"/>
          <p:cNvSpPr txBox="1"/>
          <p:nvPr/>
        </p:nvSpPr>
        <p:spPr>
          <a:xfrm>
            <a:off x="0" y="1047"/>
            <a:ext cx="7893166" cy="826149"/>
          </a:xfrm>
          <a:prstGeom prst="rect">
            <a:avLst/>
          </a:prstGeom>
          <a:solidFill>
            <a:srgbClr val="2792B8"/>
          </a:solidFill>
          <a:ln>
            <a:noFill/>
          </a:ln>
        </p:spPr>
        <p:txBody>
          <a:bodyPr spcFirstLastPara="1" wrap="square" lIns="720000" tIns="45700" rIns="91425" bIns="45700" anchor="ctr" anchorCtr="0">
            <a:normAutofit fontScale="92500" lnSpcReduction="20000"/>
          </a:bodyPr>
          <a:lstStyle/>
          <a:p>
            <a:pPr marL="0" marR="0" lvl="0" indent="0" algn="l" rtl="0">
              <a:lnSpc>
                <a:spcPct val="90000"/>
              </a:lnSpc>
              <a:spcBef>
                <a:spcPts val="0"/>
              </a:spcBef>
              <a:spcAft>
                <a:spcPts val="0"/>
              </a:spcAft>
              <a:buClr>
                <a:schemeClr val="lt1"/>
              </a:buClr>
              <a:buSzPct val="108108"/>
              <a:buFont typeface="Calibri"/>
              <a:buNone/>
            </a:pPr>
            <a:r>
              <a:rPr lang="en-GB" sz="3600" b="1" i="0" u="none" strike="noStrike" cap="none">
                <a:solidFill>
                  <a:schemeClr val="lt1"/>
                </a:solidFill>
                <a:latin typeface="Calibri"/>
                <a:ea typeface="Calibri"/>
                <a:cs typeface="Calibri"/>
                <a:sym typeface="Calibri"/>
              </a:rPr>
              <a:t>Summary</a:t>
            </a:r>
            <a:endParaRPr/>
          </a:p>
          <a:p>
            <a:pPr marL="0" marR="0" lvl="0" indent="0" algn="l" rtl="0">
              <a:lnSpc>
                <a:spcPct val="90000"/>
              </a:lnSpc>
              <a:spcBef>
                <a:spcPts val="0"/>
              </a:spcBef>
              <a:spcAft>
                <a:spcPts val="0"/>
              </a:spcAft>
              <a:buClr>
                <a:schemeClr val="lt1"/>
              </a:buClr>
              <a:buSzPct val="108108"/>
              <a:buFont typeface="Calibri"/>
              <a:buNone/>
            </a:pPr>
            <a:r>
              <a:rPr lang="en-GB" sz="3600" b="1" i="0" u="none" strike="noStrike" cap="none">
                <a:solidFill>
                  <a:schemeClr val="lt1"/>
                </a:solidFill>
                <a:latin typeface="Calibri"/>
                <a:ea typeface="Calibri"/>
                <a:cs typeface="Calibri"/>
                <a:sym typeface="Calibri"/>
              </a:rPr>
              <a:t>Future Directions for Geodesy</a:t>
            </a:r>
            <a:endParaRPr sz="4400" b="1" i="0" u="none" strike="noStrike" cap="none">
              <a:solidFill>
                <a:schemeClr val="lt1"/>
              </a:solidFill>
              <a:latin typeface="Calibri"/>
              <a:ea typeface="Calibri"/>
              <a:cs typeface="Calibri"/>
              <a:sym typeface="Calibri"/>
            </a:endParaRPr>
          </a:p>
        </p:txBody>
      </p:sp>
      <p:sp>
        <p:nvSpPr>
          <p:cNvPr id="209" name="Google Shape;209;p28"/>
          <p:cNvSpPr txBox="1"/>
          <p:nvPr/>
        </p:nvSpPr>
        <p:spPr>
          <a:xfrm>
            <a:off x="749497" y="1450861"/>
            <a:ext cx="99201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Session covered Insights from geodesy thought leaders on their vision of how Geodesy will be in 2035.</a:t>
            </a:r>
            <a:endParaRPr/>
          </a:p>
          <a:p>
            <a:pPr marL="342900" marR="0" lvl="0" indent="-20320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20320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2200" b="0" i="0" u="none" strike="noStrike" cap="none">
                <a:solidFill>
                  <a:schemeClr val="dk1"/>
                </a:solidFill>
                <a:latin typeface="Calibri"/>
                <a:ea typeface="Calibri"/>
                <a:cs typeface="Calibri"/>
                <a:sym typeface="Calibri"/>
              </a:rPr>
              <a:t>Lively group discussions around this.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4826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14"/>
        <p:cNvGrpSpPr/>
        <p:nvPr/>
      </p:nvGrpSpPr>
      <p:grpSpPr>
        <a:xfrm>
          <a:off x="0" y="0"/>
          <a:ext cx="0" cy="0"/>
          <a:chOff x="0" y="0"/>
          <a:chExt cx="0" cy="0"/>
        </a:xfrm>
      </p:grpSpPr>
      <p:pic>
        <p:nvPicPr>
          <p:cNvPr id="215" name="Google Shape;215;p5"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216" name="Google Shape;216;p5"/>
          <p:cNvGrpSpPr/>
          <p:nvPr/>
        </p:nvGrpSpPr>
        <p:grpSpPr>
          <a:xfrm>
            <a:off x="10070436" y="5671144"/>
            <a:ext cx="2531327" cy="1220833"/>
            <a:chOff x="0" y="5637167"/>
            <a:chExt cx="2531327" cy="1220833"/>
          </a:xfrm>
        </p:grpSpPr>
        <p:sp>
          <p:nvSpPr>
            <p:cNvPr id="217" name="Google Shape;217;p5"/>
            <p:cNvSpPr/>
            <p:nvPr/>
          </p:nvSpPr>
          <p:spPr>
            <a:xfrm>
              <a:off x="0" y="5637167"/>
              <a:ext cx="2531327" cy="12208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
            <p:cNvSpPr txBox="1"/>
            <p:nvPr/>
          </p:nvSpPr>
          <p:spPr>
            <a:xfrm>
              <a:off x="317604" y="5854065"/>
              <a:ext cx="1700767" cy="1003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219" name="Google Shape;219;p5"/>
            <p:cNvSpPr/>
            <p:nvPr/>
          </p:nvSpPr>
          <p:spPr>
            <a:xfrm>
              <a:off x="421744" y="6618605"/>
              <a:ext cx="1411434" cy="52705"/>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0" name="Google Shape;220;p5"/>
          <p:cNvSpPr txBox="1"/>
          <p:nvPr/>
        </p:nvSpPr>
        <p:spPr>
          <a:xfrm>
            <a:off x="0" y="1047"/>
            <a:ext cx="7893166" cy="826149"/>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3600" b="1" i="0" u="none" strike="noStrike" cap="none">
                <a:solidFill>
                  <a:schemeClr val="lt1"/>
                </a:solidFill>
                <a:latin typeface="Calibri"/>
                <a:ea typeface="Calibri"/>
                <a:cs typeface="Calibri"/>
                <a:sym typeface="Calibri"/>
              </a:rPr>
              <a:t>Further Reading</a:t>
            </a:r>
            <a:endParaRPr sz="1400" b="0" i="0" u="none" strike="noStrike" cap="none">
              <a:solidFill>
                <a:srgbClr val="000000"/>
              </a:solidFill>
              <a:latin typeface="Arial"/>
              <a:ea typeface="Arial"/>
              <a:cs typeface="Arial"/>
              <a:sym typeface="Arial"/>
            </a:endParaRPr>
          </a:p>
        </p:txBody>
      </p:sp>
      <p:sp>
        <p:nvSpPr>
          <p:cNvPr id="221" name="Google Shape;221;p5"/>
          <p:cNvSpPr txBox="1">
            <a:spLocks noGrp="1"/>
          </p:cNvSpPr>
          <p:nvPr>
            <p:ph type="body" idx="1"/>
          </p:nvPr>
        </p:nvSpPr>
        <p:spPr>
          <a:xfrm>
            <a:off x="838200" y="1037025"/>
            <a:ext cx="8444700" cy="513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sz="3505"/>
              <a:t>Publications?</a:t>
            </a:r>
            <a:endParaRPr/>
          </a:p>
          <a:p>
            <a:pPr marL="0" lvl="0" indent="0" algn="l" rtl="0">
              <a:lnSpc>
                <a:spcPct val="90000"/>
              </a:lnSpc>
              <a:spcBef>
                <a:spcPts val="1000"/>
              </a:spcBef>
              <a:spcAft>
                <a:spcPts val="0"/>
              </a:spcAft>
              <a:buSzPts val="1800"/>
              <a:buNone/>
            </a:pPr>
            <a:r>
              <a:rPr lang="en-GB" sz="3505"/>
              <a:t>Websites?</a:t>
            </a:r>
            <a:endParaRPr/>
          </a:p>
          <a:p>
            <a:pPr marL="0" lvl="0" indent="0" algn="l" rtl="0">
              <a:lnSpc>
                <a:spcPct val="90000"/>
              </a:lnSpc>
              <a:spcBef>
                <a:spcPts val="1000"/>
              </a:spcBef>
              <a:spcAft>
                <a:spcPts val="0"/>
              </a:spcAft>
              <a:buSzPts val="1800"/>
              <a:buNone/>
            </a:pPr>
            <a:r>
              <a:rPr lang="en-GB" sz="3505"/>
              <a:t>Videos?</a:t>
            </a:r>
            <a:endParaRPr sz="3505"/>
          </a:p>
          <a:p>
            <a:pPr marL="0" lvl="0" indent="0" algn="l" rtl="0">
              <a:lnSpc>
                <a:spcPct val="90000"/>
              </a:lnSpc>
              <a:spcBef>
                <a:spcPts val="100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pic>
        <p:nvPicPr>
          <p:cNvPr id="227" name="Google Shape;227;p9"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228" name="Google Shape;228;p9"/>
          <p:cNvGrpSpPr/>
          <p:nvPr/>
        </p:nvGrpSpPr>
        <p:grpSpPr>
          <a:xfrm>
            <a:off x="10070436" y="5671144"/>
            <a:ext cx="2531327" cy="1220833"/>
            <a:chOff x="0" y="5637167"/>
            <a:chExt cx="2531327" cy="1220833"/>
          </a:xfrm>
        </p:grpSpPr>
        <p:sp>
          <p:nvSpPr>
            <p:cNvPr id="229" name="Google Shape;229;p9"/>
            <p:cNvSpPr/>
            <p:nvPr/>
          </p:nvSpPr>
          <p:spPr>
            <a:xfrm>
              <a:off x="0" y="5637167"/>
              <a:ext cx="2531327" cy="12208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9"/>
            <p:cNvSpPr txBox="1"/>
            <p:nvPr/>
          </p:nvSpPr>
          <p:spPr>
            <a:xfrm>
              <a:off x="317604" y="5854065"/>
              <a:ext cx="1700767" cy="1003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231" name="Google Shape;231;p9"/>
            <p:cNvSpPr/>
            <p:nvPr/>
          </p:nvSpPr>
          <p:spPr>
            <a:xfrm>
              <a:off x="421744" y="6618605"/>
              <a:ext cx="1411434" cy="52705"/>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2" name="Google Shape;232;p9"/>
          <p:cNvSpPr txBox="1"/>
          <p:nvPr/>
        </p:nvSpPr>
        <p:spPr>
          <a:xfrm>
            <a:off x="0" y="1047"/>
            <a:ext cx="7893166" cy="826149"/>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3600" b="1" i="0" u="none" strike="noStrike" cap="none">
                <a:solidFill>
                  <a:schemeClr val="lt1"/>
                </a:solidFill>
                <a:latin typeface="Calibri"/>
                <a:ea typeface="Calibri"/>
                <a:cs typeface="Calibri"/>
                <a:sym typeface="Calibri"/>
              </a:rPr>
              <a:t>Template</a:t>
            </a:r>
            <a:endParaRPr sz="4400" b="1"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7e3afed62c9e4524_0"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128" name="Google Shape;128;g7e3afed62c9e4524_0"/>
          <p:cNvGrpSpPr/>
          <p:nvPr/>
        </p:nvGrpSpPr>
        <p:grpSpPr>
          <a:xfrm>
            <a:off x="10070436" y="5671144"/>
            <a:ext cx="2531400" cy="1220700"/>
            <a:chOff x="0" y="5637167"/>
            <a:chExt cx="2531400" cy="1220700"/>
          </a:xfrm>
        </p:grpSpPr>
        <p:sp>
          <p:nvSpPr>
            <p:cNvPr id="129" name="Google Shape;129;g7e3afed62c9e4524_0"/>
            <p:cNvSpPr/>
            <p:nvPr/>
          </p:nvSpPr>
          <p:spPr>
            <a:xfrm>
              <a:off x="0" y="5637167"/>
              <a:ext cx="2531400" cy="122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7e3afed62c9e4524_0"/>
            <p:cNvSpPr txBox="1"/>
            <p:nvPr/>
          </p:nvSpPr>
          <p:spPr>
            <a:xfrm>
              <a:off x="317604" y="5854065"/>
              <a:ext cx="1700700" cy="1003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131" name="Google Shape;131;g7e3afed62c9e4524_0"/>
            <p:cNvSpPr/>
            <p:nvPr/>
          </p:nvSpPr>
          <p:spPr>
            <a:xfrm>
              <a:off x="421744" y="6618605"/>
              <a:ext cx="1411500" cy="52800"/>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2" name="Google Shape;132;g7e3afed62c9e4524_0"/>
          <p:cNvSpPr txBox="1"/>
          <p:nvPr/>
        </p:nvSpPr>
        <p:spPr>
          <a:xfrm>
            <a:off x="0" y="1050"/>
            <a:ext cx="101331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3600" b="1">
                <a:solidFill>
                  <a:schemeClr val="lt1"/>
                </a:solidFill>
                <a:latin typeface="Calibri"/>
                <a:ea typeface="Calibri"/>
                <a:cs typeface="Calibri"/>
                <a:sym typeface="Calibri"/>
              </a:rPr>
              <a:t>How do you see the State of Geodesy in 2035?</a:t>
            </a:r>
            <a:endParaRPr sz="4400" b="1" i="0" u="none" strike="noStrike" cap="none">
              <a:solidFill>
                <a:schemeClr val="lt1"/>
              </a:solidFill>
              <a:latin typeface="Calibri"/>
              <a:ea typeface="Calibri"/>
              <a:cs typeface="Calibri"/>
              <a:sym typeface="Calibri"/>
            </a:endParaRPr>
          </a:p>
        </p:txBody>
      </p:sp>
      <p:pic>
        <p:nvPicPr>
          <p:cNvPr id="133" name="Google Shape;133;g7e3afed62c9e4524_0"/>
          <p:cNvPicPr preferRelativeResize="0"/>
          <p:nvPr/>
        </p:nvPicPr>
        <p:blipFill>
          <a:blip r:embed="rId4">
            <a:alphaModFix/>
          </a:blip>
          <a:stretch>
            <a:fillRect/>
          </a:stretch>
        </p:blipFill>
        <p:spPr>
          <a:xfrm>
            <a:off x="3560275" y="1355850"/>
            <a:ext cx="4514850" cy="476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3281d33fe97_0_33"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116" name="Google Shape;116;g3281d33fe97_0_33"/>
          <p:cNvGrpSpPr/>
          <p:nvPr/>
        </p:nvGrpSpPr>
        <p:grpSpPr>
          <a:xfrm>
            <a:off x="10070436" y="5671144"/>
            <a:ext cx="2531400" cy="1220700"/>
            <a:chOff x="0" y="5637167"/>
            <a:chExt cx="2531400" cy="1220700"/>
          </a:xfrm>
        </p:grpSpPr>
        <p:sp>
          <p:nvSpPr>
            <p:cNvPr id="117" name="Google Shape;117;g3281d33fe97_0_33"/>
            <p:cNvSpPr/>
            <p:nvPr/>
          </p:nvSpPr>
          <p:spPr>
            <a:xfrm>
              <a:off x="0" y="5637167"/>
              <a:ext cx="2531400" cy="122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3281d33fe97_0_33"/>
            <p:cNvSpPr txBox="1"/>
            <p:nvPr/>
          </p:nvSpPr>
          <p:spPr>
            <a:xfrm>
              <a:off x="317604" y="5854065"/>
              <a:ext cx="1700700" cy="1003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119" name="Google Shape;119;g3281d33fe97_0_33"/>
            <p:cNvSpPr/>
            <p:nvPr/>
          </p:nvSpPr>
          <p:spPr>
            <a:xfrm>
              <a:off x="421744" y="6618605"/>
              <a:ext cx="1411500" cy="52800"/>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0" name="Google Shape;120;g3281d33fe97_0_33"/>
          <p:cNvSpPr txBox="1"/>
          <p:nvPr/>
        </p:nvSpPr>
        <p:spPr>
          <a:xfrm>
            <a:off x="0" y="1050"/>
            <a:ext cx="101331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3600" b="1" dirty="0">
                <a:solidFill>
                  <a:schemeClr val="lt1"/>
                </a:solidFill>
                <a:latin typeface="Calibri"/>
                <a:ea typeface="Calibri"/>
                <a:cs typeface="Calibri"/>
                <a:sym typeface="Calibri"/>
              </a:rPr>
              <a:t>State of Geodesy in 2035?</a:t>
            </a:r>
            <a:endParaRPr sz="4400" b="1" i="0" u="none" strike="noStrike" cap="none" dirty="0">
              <a:solidFill>
                <a:schemeClr val="lt1"/>
              </a:solidFill>
              <a:latin typeface="Calibri"/>
              <a:ea typeface="Calibri"/>
              <a:cs typeface="Calibri"/>
              <a:sym typeface="Calibri"/>
            </a:endParaRPr>
          </a:p>
        </p:txBody>
      </p:sp>
      <p:sp>
        <p:nvSpPr>
          <p:cNvPr id="121" name="Google Shape;121;g3281d33fe97_0_33"/>
          <p:cNvSpPr txBox="1">
            <a:spLocks noGrp="1"/>
          </p:cNvSpPr>
          <p:nvPr>
            <p:ph type="body" idx="4294967295"/>
          </p:nvPr>
        </p:nvSpPr>
        <p:spPr>
          <a:xfrm>
            <a:off x="533250" y="864850"/>
            <a:ext cx="10926600" cy="542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GB" sz="3505" dirty="0"/>
              <a:t>Sharing insights amongst our group</a:t>
            </a:r>
          </a:p>
          <a:p>
            <a:pPr marL="0" lvl="0" indent="0" algn="l" rtl="0">
              <a:lnSpc>
                <a:spcPct val="90000"/>
              </a:lnSpc>
              <a:spcBef>
                <a:spcPts val="1000"/>
              </a:spcBef>
              <a:spcAft>
                <a:spcPts val="0"/>
              </a:spcAft>
              <a:buSzPts val="2800"/>
              <a:buNone/>
            </a:pPr>
            <a:endParaRPr sz="3505" dirty="0"/>
          </a:p>
          <a:p>
            <a:pPr marL="0" lvl="0" indent="0" algn="l" rtl="0">
              <a:lnSpc>
                <a:spcPct val="90000"/>
              </a:lnSpc>
              <a:spcBef>
                <a:spcPts val="1000"/>
              </a:spcBef>
              <a:spcAft>
                <a:spcPts val="0"/>
              </a:spcAft>
              <a:buSzPts val="2800"/>
              <a:buNone/>
            </a:pPr>
            <a:r>
              <a:rPr lang="en-GB" sz="3505" dirty="0"/>
              <a:t>Consider:  	</a:t>
            </a:r>
            <a:r>
              <a:rPr lang="en-GB" sz="3505" b="1" dirty="0"/>
              <a:t>E</a:t>
            </a:r>
            <a:r>
              <a:rPr lang="en-GB" sz="3505" dirty="0"/>
              <a:t>vidence </a:t>
            </a:r>
          </a:p>
          <a:p>
            <a:pPr marL="0" lvl="0" indent="0" algn="l" rtl="0">
              <a:lnSpc>
                <a:spcPct val="90000"/>
              </a:lnSpc>
              <a:spcBef>
                <a:spcPts val="1000"/>
              </a:spcBef>
              <a:spcAft>
                <a:spcPts val="0"/>
              </a:spcAft>
              <a:buSzPts val="2800"/>
              <a:buNone/>
            </a:pPr>
            <a:r>
              <a:rPr lang="en-GB" sz="3505" b="1" dirty="0"/>
              <a:t>			R</a:t>
            </a:r>
            <a:r>
              <a:rPr lang="en-GB" sz="3505" dirty="0"/>
              <a:t>esources</a:t>
            </a:r>
            <a:endParaRPr sz="3505" dirty="0"/>
          </a:p>
          <a:p>
            <a:pPr marL="1828800" lvl="0" indent="457200" algn="l" rtl="0">
              <a:lnSpc>
                <a:spcPct val="90000"/>
              </a:lnSpc>
              <a:spcBef>
                <a:spcPts val="1000"/>
              </a:spcBef>
              <a:spcAft>
                <a:spcPts val="0"/>
              </a:spcAft>
              <a:buSzPts val="2800"/>
              <a:buNone/>
            </a:pPr>
            <a:r>
              <a:rPr lang="en-GB" sz="3505" b="1" dirty="0"/>
              <a:t>	A</a:t>
            </a:r>
            <a:r>
              <a:rPr lang="en-GB" sz="3505" dirty="0"/>
              <a:t>wareness</a:t>
            </a:r>
            <a:endParaRPr sz="3505" dirty="0"/>
          </a:p>
          <a:p>
            <a:pPr marL="0" lvl="0" indent="0" algn="l" rtl="0">
              <a:lnSpc>
                <a:spcPct val="90000"/>
              </a:lnSpc>
              <a:spcBef>
                <a:spcPts val="1000"/>
              </a:spcBef>
              <a:spcAft>
                <a:spcPts val="0"/>
              </a:spcAft>
              <a:buSzPts val="2800"/>
              <a:buNone/>
            </a:pPr>
            <a:r>
              <a:rPr lang="en-GB" sz="3505" dirty="0"/>
              <a:t>			</a:t>
            </a:r>
            <a:r>
              <a:rPr lang="en-GB" sz="3505" b="1" dirty="0"/>
              <a:t>C</a:t>
            </a:r>
            <a:r>
              <a:rPr lang="en-GB" sz="3505" dirty="0"/>
              <a:t>ommunications</a:t>
            </a:r>
            <a:endParaRPr sz="3505" dirty="0"/>
          </a:p>
          <a:p>
            <a:pPr marL="1828800" lvl="0" indent="457200" algn="l" rtl="0">
              <a:lnSpc>
                <a:spcPct val="90000"/>
              </a:lnSpc>
              <a:spcBef>
                <a:spcPts val="1000"/>
              </a:spcBef>
              <a:spcAft>
                <a:spcPts val="0"/>
              </a:spcAft>
              <a:buSzPts val="2800"/>
              <a:buNone/>
            </a:pPr>
            <a:r>
              <a:rPr lang="en-GB" sz="3505" b="1" dirty="0"/>
              <a:t>	G</a:t>
            </a:r>
            <a:r>
              <a:rPr lang="en-GB" sz="3505" dirty="0"/>
              <a:t>overnance</a:t>
            </a:r>
          </a:p>
          <a:p>
            <a:pPr marL="1828800" lvl="0" indent="457200" algn="l" rtl="0">
              <a:lnSpc>
                <a:spcPct val="90000"/>
              </a:lnSpc>
              <a:spcBef>
                <a:spcPts val="1000"/>
              </a:spcBef>
              <a:spcAft>
                <a:spcPts val="0"/>
              </a:spcAft>
              <a:buSzPts val="2800"/>
              <a:buNone/>
            </a:pPr>
            <a:r>
              <a:rPr lang="en-GB" sz="3505" dirty="0" err="1">
                <a:highlight>
                  <a:srgbClr val="FFFF00"/>
                </a:highlight>
              </a:rPr>
              <a:t>Menti</a:t>
            </a:r>
            <a:r>
              <a:rPr lang="en-GB" sz="3505" dirty="0">
                <a:highlight>
                  <a:srgbClr val="FFFF00"/>
                </a:highlight>
              </a:rPr>
              <a:t> Link: xxx</a:t>
            </a:r>
            <a:endParaRPr dirty="0">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7"/>
        <p:cNvGrpSpPr/>
        <p:nvPr/>
      </p:nvGrpSpPr>
      <p:grpSpPr>
        <a:xfrm>
          <a:off x="0" y="0"/>
          <a:ext cx="0" cy="0"/>
          <a:chOff x="0" y="0"/>
          <a:chExt cx="0" cy="0"/>
        </a:xfrm>
      </p:grpSpPr>
      <p:sp>
        <p:nvSpPr>
          <p:cNvPr id="138" name="Google Shape;138;p23"/>
          <p:cNvSpPr txBox="1">
            <a:spLocks noGrp="1"/>
          </p:cNvSpPr>
          <p:nvPr>
            <p:ph type="body" idx="1"/>
          </p:nvPr>
        </p:nvSpPr>
        <p:spPr>
          <a:xfrm>
            <a:off x="606275" y="1034975"/>
            <a:ext cx="4920000" cy="250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GB" sz="2000" b="1">
                <a:solidFill>
                  <a:srgbClr val="FF9900"/>
                </a:solidFill>
              </a:rPr>
              <a:t>Scientists may accept a dynamic/kinematic reference frame …</a:t>
            </a:r>
            <a:endParaRPr sz="2000" b="1">
              <a:solidFill>
                <a:srgbClr val="FF9900"/>
              </a:solidFill>
            </a:endParaRPr>
          </a:p>
          <a:p>
            <a:pPr marL="457200" lvl="0" indent="-355600" algn="l" rtl="0">
              <a:lnSpc>
                <a:spcPct val="90000"/>
              </a:lnSpc>
              <a:spcBef>
                <a:spcPts val="1000"/>
              </a:spcBef>
              <a:spcAft>
                <a:spcPts val="0"/>
              </a:spcAft>
              <a:buClr>
                <a:srgbClr val="FF9900"/>
              </a:buClr>
              <a:buSzPts val="2000"/>
              <a:buFont typeface="Calibri"/>
              <a:buChar char="-"/>
            </a:pPr>
            <a:r>
              <a:rPr lang="en-GB" sz="2000" b="1">
                <a:solidFill>
                  <a:srgbClr val="FF9900"/>
                </a:solidFill>
              </a:rPr>
              <a:t>… but the vast majority of end users will not accept dynamic coordinates (points on surface are stationary) </a:t>
            </a:r>
            <a:endParaRPr sz="2000" b="1">
              <a:solidFill>
                <a:srgbClr val="FF9900"/>
              </a:solidFill>
            </a:endParaRPr>
          </a:p>
          <a:p>
            <a:pPr marL="457200" lvl="0" indent="-355600" algn="l" rtl="0">
              <a:lnSpc>
                <a:spcPct val="90000"/>
              </a:lnSpc>
              <a:spcBef>
                <a:spcPts val="0"/>
              </a:spcBef>
              <a:spcAft>
                <a:spcPts val="0"/>
              </a:spcAft>
              <a:buClr>
                <a:srgbClr val="FF9900"/>
              </a:buClr>
              <a:buSzPts val="2000"/>
              <a:buFont typeface="Calibri"/>
              <a:buChar char="-"/>
            </a:pPr>
            <a:r>
              <a:rPr lang="en-GB" sz="2000" b="1">
                <a:solidFill>
                  <a:srgbClr val="FF9900"/>
                </a:solidFill>
              </a:rPr>
              <a:t>… or geometric heights (water must flow downhill)</a:t>
            </a:r>
            <a:endParaRPr sz="2000" b="1">
              <a:solidFill>
                <a:srgbClr val="FF9900"/>
              </a:solidFill>
            </a:endParaRPr>
          </a:p>
          <a:p>
            <a:pPr marL="0" lvl="0" indent="0" algn="l" rtl="0">
              <a:lnSpc>
                <a:spcPct val="90000"/>
              </a:lnSpc>
              <a:spcBef>
                <a:spcPts val="1000"/>
              </a:spcBef>
              <a:spcAft>
                <a:spcPts val="0"/>
              </a:spcAft>
              <a:buNone/>
            </a:pPr>
            <a:endParaRPr sz="2000" b="1">
              <a:solidFill>
                <a:srgbClr val="4A86E8"/>
              </a:solidFill>
            </a:endParaRPr>
          </a:p>
          <a:p>
            <a:pPr marL="0" lvl="0" indent="0" algn="l" rtl="0">
              <a:lnSpc>
                <a:spcPct val="90000"/>
              </a:lnSpc>
              <a:spcBef>
                <a:spcPts val="1000"/>
              </a:spcBef>
              <a:spcAft>
                <a:spcPts val="0"/>
              </a:spcAft>
              <a:buNone/>
            </a:pPr>
            <a:r>
              <a:rPr lang="en-GB" sz="2000" b="1">
                <a:solidFill>
                  <a:srgbClr val="4A86E8"/>
                </a:solidFill>
              </a:rPr>
              <a:t>Geodesy will still be based at the national level</a:t>
            </a:r>
            <a:endParaRPr sz="2000" b="1">
              <a:solidFill>
                <a:srgbClr val="4A86E8"/>
              </a:solidFill>
            </a:endParaRPr>
          </a:p>
          <a:p>
            <a:pPr marL="0" lvl="0" indent="0" algn="l" rtl="0">
              <a:lnSpc>
                <a:spcPct val="90000"/>
              </a:lnSpc>
              <a:spcBef>
                <a:spcPts val="1000"/>
              </a:spcBef>
              <a:spcAft>
                <a:spcPts val="0"/>
              </a:spcAft>
              <a:buNone/>
            </a:pPr>
            <a:endParaRPr sz="2000" b="1">
              <a:solidFill>
                <a:srgbClr val="4A86E8"/>
              </a:solidFill>
            </a:endParaRPr>
          </a:p>
          <a:p>
            <a:pPr marL="0" lvl="0" indent="0" algn="l" rtl="0">
              <a:lnSpc>
                <a:spcPct val="90000"/>
              </a:lnSpc>
              <a:spcBef>
                <a:spcPts val="1000"/>
              </a:spcBef>
              <a:spcAft>
                <a:spcPts val="0"/>
              </a:spcAft>
              <a:buNone/>
            </a:pPr>
            <a:r>
              <a:rPr lang="en-GB" sz="2000" b="1">
                <a:solidFill>
                  <a:srgbClr val="CC0000"/>
                </a:solidFill>
              </a:rPr>
              <a:t>Geodesy is tightly coupled with infrastructure </a:t>
            </a:r>
            <a:endParaRPr sz="2000" b="1">
              <a:solidFill>
                <a:srgbClr val="CC0000"/>
              </a:solidFill>
            </a:endParaRPr>
          </a:p>
          <a:p>
            <a:pPr marL="0" lvl="0" indent="0" algn="l" rtl="0">
              <a:lnSpc>
                <a:spcPct val="90000"/>
              </a:lnSpc>
              <a:spcBef>
                <a:spcPts val="1000"/>
              </a:spcBef>
              <a:spcAft>
                <a:spcPts val="0"/>
              </a:spcAft>
              <a:buNone/>
            </a:pPr>
            <a:endParaRPr sz="2000" b="1">
              <a:solidFill>
                <a:srgbClr val="4A86E8"/>
              </a:solidFill>
            </a:endParaRPr>
          </a:p>
          <a:p>
            <a:pPr marL="0" lvl="0" indent="0" algn="l" rtl="0">
              <a:lnSpc>
                <a:spcPct val="90000"/>
              </a:lnSpc>
              <a:spcBef>
                <a:spcPts val="1000"/>
              </a:spcBef>
              <a:spcAft>
                <a:spcPts val="0"/>
              </a:spcAft>
              <a:buNone/>
            </a:pPr>
            <a:r>
              <a:rPr lang="en-GB" sz="2000" b="1">
                <a:solidFill>
                  <a:srgbClr val="4A86E8"/>
                </a:solidFill>
              </a:rPr>
              <a:t>Private sector is running geodetic infrastructure across regions</a:t>
            </a:r>
            <a:endParaRPr sz="2000" b="1">
              <a:solidFill>
                <a:srgbClr val="4A86E8"/>
              </a:solidFill>
            </a:endParaRPr>
          </a:p>
        </p:txBody>
      </p:sp>
      <p:sp>
        <p:nvSpPr>
          <p:cNvPr id="139" name="Google Shape;139;p23"/>
          <p:cNvSpPr txBox="1"/>
          <p:nvPr/>
        </p:nvSpPr>
        <p:spPr>
          <a:xfrm>
            <a:off x="7360" y="1047"/>
            <a:ext cx="101331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4400" b="1" i="0" u="none" strike="noStrike" cap="none">
                <a:solidFill>
                  <a:schemeClr val="lt1"/>
                </a:solidFill>
                <a:latin typeface="Calibri"/>
                <a:ea typeface="Calibri"/>
                <a:cs typeface="Calibri"/>
                <a:sym typeface="Calibri"/>
              </a:rPr>
              <a:t>Geodesy in 203</a:t>
            </a:r>
            <a:r>
              <a:rPr lang="en-GB" sz="4400" b="1">
                <a:solidFill>
                  <a:schemeClr val="lt1"/>
                </a:solidFill>
                <a:latin typeface="Calibri"/>
                <a:ea typeface="Calibri"/>
                <a:cs typeface="Calibri"/>
                <a:sym typeface="Calibri"/>
              </a:rPr>
              <a:t>5</a:t>
            </a:r>
            <a:endParaRPr sz="4400" b="1" i="0" u="none" strike="noStrike" cap="none">
              <a:solidFill>
                <a:schemeClr val="lt1"/>
              </a:solidFill>
              <a:latin typeface="Calibri"/>
              <a:ea typeface="Calibri"/>
              <a:cs typeface="Calibri"/>
              <a:sym typeface="Calibri"/>
            </a:endParaRPr>
          </a:p>
        </p:txBody>
      </p:sp>
      <p:sp>
        <p:nvSpPr>
          <p:cNvPr id="140" name="Google Shape;140;p23"/>
          <p:cNvSpPr txBox="1"/>
          <p:nvPr/>
        </p:nvSpPr>
        <p:spPr>
          <a:xfrm>
            <a:off x="5744550" y="1109825"/>
            <a:ext cx="5889900" cy="5001000"/>
          </a:xfrm>
          <a:prstGeom prst="rect">
            <a:avLst/>
          </a:prstGeom>
          <a:noFill/>
          <a:ln>
            <a:noFill/>
          </a:ln>
        </p:spPr>
        <p:txBody>
          <a:bodyPr spcFirstLastPara="1" wrap="square" lIns="91425" tIns="91425" rIns="91425" bIns="91425" anchor="t" anchorCtr="0">
            <a:spAutoFit/>
          </a:bodyPr>
          <a:lstStyle/>
          <a:p>
            <a:pPr marL="342900" lvl="1" indent="-342900" algn="l" rtl="0">
              <a:lnSpc>
                <a:spcPct val="90000"/>
              </a:lnSpc>
              <a:spcBef>
                <a:spcPts val="500"/>
              </a:spcBef>
              <a:spcAft>
                <a:spcPts val="0"/>
              </a:spcAft>
              <a:buClr>
                <a:schemeClr val="dk1"/>
              </a:buClr>
              <a:buSzPts val="1800"/>
              <a:buFont typeface="Calibri"/>
              <a:buChar char="•"/>
            </a:pPr>
            <a:r>
              <a:rPr lang="en-GB" sz="1800" b="1">
                <a:solidFill>
                  <a:schemeClr val="dk1"/>
                </a:solidFill>
                <a:latin typeface="Calibri"/>
                <a:ea typeface="Calibri"/>
                <a:cs typeface="Calibri"/>
                <a:sym typeface="Calibri"/>
              </a:rPr>
              <a:t>National physical heights will be aligned with respect to IVRS or to a regional realization</a:t>
            </a:r>
            <a:endParaRPr sz="1800" b="1">
              <a:solidFill>
                <a:schemeClr val="dk1"/>
              </a:solidFill>
              <a:latin typeface="Calibri"/>
              <a:ea typeface="Calibri"/>
              <a:cs typeface="Calibri"/>
              <a:sym typeface="Calibri"/>
            </a:endParaRPr>
          </a:p>
          <a:p>
            <a:pPr marL="914400" lvl="1" indent="-342900" algn="l" rtl="0">
              <a:lnSpc>
                <a:spcPct val="90000"/>
              </a:lnSpc>
              <a:spcBef>
                <a:spcPts val="500"/>
              </a:spcBef>
              <a:spcAft>
                <a:spcPts val="0"/>
              </a:spcAft>
              <a:buClr>
                <a:schemeClr val="dk1"/>
              </a:buClr>
              <a:buSzPts val="1800"/>
              <a:buFont typeface="Calibri"/>
              <a:buChar char="•"/>
            </a:pPr>
            <a:r>
              <a:rPr lang="en-GB" sz="1800" b="1">
                <a:solidFill>
                  <a:schemeClr val="dk1"/>
                </a:solidFill>
                <a:latin typeface="Calibri"/>
                <a:ea typeface="Calibri"/>
                <a:cs typeface="Calibri"/>
                <a:sym typeface="Calibri"/>
              </a:rPr>
              <a:t>Yes, IVRS will be realized !</a:t>
            </a:r>
            <a:endParaRPr sz="1800" b="1">
              <a:solidFill>
                <a:schemeClr val="dk1"/>
              </a:solidFill>
              <a:latin typeface="Calibri"/>
              <a:ea typeface="Calibri"/>
              <a:cs typeface="Calibri"/>
              <a:sym typeface="Calibri"/>
            </a:endParaRPr>
          </a:p>
          <a:p>
            <a:pPr marL="914400" lvl="1" indent="-342900" algn="l" rtl="0">
              <a:lnSpc>
                <a:spcPct val="90000"/>
              </a:lnSpc>
              <a:spcBef>
                <a:spcPts val="500"/>
              </a:spcBef>
              <a:spcAft>
                <a:spcPts val="0"/>
              </a:spcAft>
              <a:buClr>
                <a:schemeClr val="dk1"/>
              </a:buClr>
              <a:buSzPts val="1800"/>
              <a:buFont typeface="Calibri"/>
              <a:buChar char="•"/>
            </a:pPr>
            <a:r>
              <a:rPr lang="en-GB" sz="1800" b="1">
                <a:solidFill>
                  <a:schemeClr val="dk1"/>
                </a:solidFill>
                <a:latin typeface="Calibri"/>
                <a:ea typeface="Calibri"/>
                <a:cs typeface="Calibri"/>
                <a:sym typeface="Calibri"/>
              </a:rPr>
              <a:t>Realized through model from geometric RF, most likely a hybrid model to retain backward compatibility with older levelling-based systems.</a:t>
            </a:r>
            <a:endParaRPr sz="1800" b="1">
              <a:solidFill>
                <a:schemeClr val="dk1"/>
              </a:solidFill>
              <a:latin typeface="Calibri"/>
              <a:ea typeface="Calibri"/>
              <a:cs typeface="Calibri"/>
              <a:sym typeface="Calibri"/>
            </a:endParaRPr>
          </a:p>
          <a:p>
            <a:pPr marL="914400" lvl="1" indent="-342900" algn="l" rtl="0">
              <a:lnSpc>
                <a:spcPct val="90000"/>
              </a:lnSpc>
              <a:spcBef>
                <a:spcPts val="500"/>
              </a:spcBef>
              <a:spcAft>
                <a:spcPts val="0"/>
              </a:spcAft>
              <a:buClr>
                <a:schemeClr val="dk1"/>
              </a:buClr>
              <a:buSzPts val="1800"/>
              <a:buFont typeface="Calibri"/>
              <a:buChar char="•"/>
            </a:pPr>
            <a:r>
              <a:rPr lang="en-GB" sz="1800" b="1">
                <a:solidFill>
                  <a:schemeClr val="dk1"/>
                </a:solidFill>
                <a:latin typeface="Calibri"/>
                <a:ea typeface="Calibri"/>
                <a:cs typeface="Calibri"/>
                <a:sym typeface="Calibri"/>
              </a:rPr>
              <a:t>May also be ‘semi-kinematic’ (eg. NAPGD2022)</a:t>
            </a:r>
            <a:endParaRPr sz="1800" b="1">
              <a:solidFill>
                <a:schemeClr val="dk1"/>
              </a:solidFill>
              <a:latin typeface="Calibri"/>
              <a:ea typeface="Calibri"/>
              <a:cs typeface="Calibri"/>
              <a:sym typeface="Calibri"/>
            </a:endParaRPr>
          </a:p>
          <a:p>
            <a:pPr marL="457200" lvl="0" indent="-342900" algn="l" rtl="0">
              <a:lnSpc>
                <a:spcPct val="90000"/>
              </a:lnSpc>
              <a:spcBef>
                <a:spcPts val="1000"/>
              </a:spcBef>
              <a:spcAft>
                <a:spcPts val="0"/>
              </a:spcAft>
              <a:buClr>
                <a:srgbClr val="9900FF"/>
              </a:buClr>
              <a:buSzPts val="1800"/>
              <a:buFont typeface="Calibri"/>
              <a:buChar char="•"/>
            </a:pPr>
            <a:r>
              <a:rPr lang="en-GB" sz="1800">
                <a:solidFill>
                  <a:srgbClr val="9900FF"/>
                </a:solidFill>
                <a:latin typeface="Calibri"/>
                <a:ea typeface="Calibri"/>
                <a:cs typeface="Calibri"/>
                <a:sym typeface="Calibri"/>
              </a:rPr>
              <a:t>The future going forward is… Backward Compatibility  (with older realisations). Much to the annoyance of geodesists, end users will retain use of older realizations because for them backward compatibility with old data is more important than absolute accuracy.</a:t>
            </a:r>
            <a:endParaRPr sz="1800">
              <a:solidFill>
                <a:srgbClr val="9900FF"/>
              </a:solidFill>
              <a:latin typeface="Calibri"/>
              <a:ea typeface="Calibri"/>
              <a:cs typeface="Calibri"/>
              <a:sym typeface="Calibri"/>
            </a:endParaRPr>
          </a:p>
          <a:p>
            <a:pPr marL="457200" lvl="0" indent="-342900" algn="l" rtl="0">
              <a:lnSpc>
                <a:spcPct val="90000"/>
              </a:lnSpc>
              <a:spcBef>
                <a:spcPts val="1000"/>
              </a:spcBef>
              <a:spcAft>
                <a:spcPts val="0"/>
              </a:spcAft>
              <a:buClr>
                <a:srgbClr val="38761D"/>
              </a:buClr>
              <a:buSzPts val="1800"/>
              <a:buFont typeface="Calibri"/>
              <a:buChar char="•"/>
            </a:pPr>
            <a:r>
              <a:rPr lang="en-GB" sz="1800">
                <a:solidFill>
                  <a:srgbClr val="38761D"/>
                </a:solidFill>
                <a:latin typeface="Calibri"/>
                <a:ea typeface="Calibri"/>
                <a:cs typeface="Calibri"/>
                <a:sym typeface="Calibri"/>
              </a:rPr>
              <a:t>GGXF will be the preferred file format for publication of gridded data sets (geoid models, intra-plate deformation)</a:t>
            </a:r>
            <a:endParaRPr sz="1800">
              <a:solidFill>
                <a:srgbClr val="38761D"/>
              </a:solidFill>
              <a:latin typeface="Calibri"/>
              <a:ea typeface="Calibri"/>
              <a:cs typeface="Calibri"/>
              <a:sym typeface="Calibri"/>
            </a:endParaRPr>
          </a:p>
          <a:p>
            <a:pPr marL="457200" lvl="0" indent="-342900" algn="l" rtl="0">
              <a:lnSpc>
                <a:spcPct val="90000"/>
              </a:lnSpc>
              <a:spcBef>
                <a:spcPts val="1000"/>
              </a:spcBef>
              <a:spcAft>
                <a:spcPts val="0"/>
              </a:spcAft>
              <a:buClr>
                <a:srgbClr val="00FF00"/>
              </a:buClr>
              <a:buSzPts val="1800"/>
              <a:buFont typeface="Calibri"/>
              <a:buChar char="•"/>
            </a:pPr>
            <a:r>
              <a:rPr lang="en-GB" sz="1800">
                <a:solidFill>
                  <a:srgbClr val="00FF00"/>
                </a:solidFill>
                <a:latin typeface="Calibri"/>
                <a:ea typeface="Calibri"/>
                <a:cs typeface="Calibri"/>
                <a:sym typeface="Calibri"/>
              </a:rPr>
              <a:t>IAIG …. International Association of Interplanetary Geodesy</a:t>
            </a:r>
            <a:endParaRPr sz="1800">
              <a:solidFill>
                <a:srgbClr val="00FF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45"/>
        <p:cNvGrpSpPr/>
        <p:nvPr/>
      </p:nvGrpSpPr>
      <p:grpSpPr>
        <a:xfrm>
          <a:off x="0" y="0"/>
          <a:ext cx="0" cy="0"/>
          <a:chOff x="0" y="0"/>
          <a:chExt cx="0" cy="0"/>
        </a:xfrm>
      </p:grpSpPr>
      <p:pic>
        <p:nvPicPr>
          <p:cNvPr id="146" name="Google Shape;146;p22" descr="A logo with a circular design&#10;&#10;Description automatically generated with medium confidence"/>
          <p:cNvPicPr preferRelativeResize="0"/>
          <p:nvPr/>
        </p:nvPicPr>
        <p:blipFill rotWithShape="1">
          <a:blip r:embed="rId3">
            <a:alphaModFix/>
          </a:blip>
          <a:srcRect/>
          <a:stretch/>
        </p:blipFill>
        <p:spPr>
          <a:xfrm>
            <a:off x="216295" y="5851741"/>
            <a:ext cx="1066405" cy="978391"/>
          </a:xfrm>
          <a:prstGeom prst="rect">
            <a:avLst/>
          </a:prstGeom>
          <a:noFill/>
          <a:ln>
            <a:noFill/>
          </a:ln>
        </p:spPr>
      </p:pic>
      <p:grpSp>
        <p:nvGrpSpPr>
          <p:cNvPr id="147" name="Google Shape;147;p22"/>
          <p:cNvGrpSpPr/>
          <p:nvPr/>
        </p:nvGrpSpPr>
        <p:grpSpPr>
          <a:xfrm>
            <a:off x="10070436" y="5730519"/>
            <a:ext cx="2531400" cy="1220700"/>
            <a:chOff x="0" y="5637167"/>
            <a:chExt cx="2531400" cy="1220700"/>
          </a:xfrm>
        </p:grpSpPr>
        <p:sp>
          <p:nvSpPr>
            <p:cNvPr id="148" name="Google Shape;148;p22"/>
            <p:cNvSpPr/>
            <p:nvPr/>
          </p:nvSpPr>
          <p:spPr>
            <a:xfrm>
              <a:off x="0" y="5637167"/>
              <a:ext cx="2531400" cy="122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22"/>
            <p:cNvSpPr txBox="1"/>
            <p:nvPr/>
          </p:nvSpPr>
          <p:spPr>
            <a:xfrm>
              <a:off x="317604" y="5854065"/>
              <a:ext cx="1700700" cy="1003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150" name="Google Shape;150;p22"/>
            <p:cNvSpPr/>
            <p:nvPr/>
          </p:nvSpPr>
          <p:spPr>
            <a:xfrm>
              <a:off x="421744" y="6618605"/>
              <a:ext cx="1411500" cy="52800"/>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1" name="Google Shape;151;p22"/>
          <p:cNvSpPr txBox="1"/>
          <p:nvPr/>
        </p:nvSpPr>
        <p:spPr>
          <a:xfrm>
            <a:off x="0" y="1050"/>
            <a:ext cx="101331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4400" b="1" i="0" u="none" strike="noStrike" cap="none">
                <a:solidFill>
                  <a:schemeClr val="lt1"/>
                </a:solidFill>
                <a:latin typeface="Calibri"/>
                <a:ea typeface="Calibri"/>
                <a:cs typeface="Calibri"/>
                <a:sym typeface="Calibri"/>
              </a:rPr>
              <a:t>Visions of Geodesy in 20</a:t>
            </a:r>
            <a:r>
              <a:rPr lang="en-GB" sz="4400" b="1">
                <a:solidFill>
                  <a:schemeClr val="lt1"/>
                </a:solidFill>
                <a:latin typeface="Calibri"/>
                <a:ea typeface="Calibri"/>
                <a:cs typeface="Calibri"/>
                <a:sym typeface="Calibri"/>
              </a:rPr>
              <a:t>35</a:t>
            </a:r>
            <a:r>
              <a:rPr lang="en-GB" sz="4400" b="1" i="0" u="none" strike="noStrike" cap="none">
                <a:solidFill>
                  <a:schemeClr val="lt1"/>
                </a:solidFill>
                <a:latin typeface="Calibri"/>
                <a:ea typeface="Calibri"/>
                <a:cs typeface="Calibri"/>
                <a:sym typeface="Calibri"/>
              </a:rPr>
              <a:t> </a:t>
            </a:r>
            <a:endParaRPr sz="4400" b="1" i="0" u="none" strike="noStrike" cap="none">
              <a:solidFill>
                <a:schemeClr val="lt1"/>
              </a:solidFill>
              <a:latin typeface="Calibri"/>
              <a:ea typeface="Calibri"/>
              <a:cs typeface="Calibri"/>
              <a:sym typeface="Calibri"/>
            </a:endParaRPr>
          </a:p>
        </p:txBody>
      </p:sp>
      <p:sp>
        <p:nvSpPr>
          <p:cNvPr id="152" name="Google Shape;152;p22"/>
          <p:cNvSpPr txBox="1">
            <a:spLocks noGrp="1"/>
          </p:cNvSpPr>
          <p:nvPr>
            <p:ph type="body" idx="2"/>
          </p:nvPr>
        </p:nvSpPr>
        <p:spPr>
          <a:xfrm>
            <a:off x="399000" y="1959329"/>
            <a:ext cx="5697000" cy="3137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None/>
            </a:pPr>
            <a:r>
              <a:rPr lang="en-GB"/>
              <a:t>‘</a:t>
            </a:r>
            <a:r>
              <a:rPr lang="en-GB" b="1"/>
              <a:t>F-A-I-R’ is everywhere … but</a:t>
            </a:r>
            <a:endParaRPr b="1"/>
          </a:p>
          <a:p>
            <a:pPr marL="457200" lvl="0" indent="-342900" algn="l" rtl="0">
              <a:lnSpc>
                <a:spcPct val="90000"/>
              </a:lnSpc>
              <a:spcBef>
                <a:spcPts val="1000"/>
              </a:spcBef>
              <a:spcAft>
                <a:spcPts val="0"/>
              </a:spcAft>
              <a:buClr>
                <a:schemeClr val="dk1"/>
              </a:buClr>
              <a:buSzPts val="1800"/>
              <a:buChar char="•"/>
            </a:pPr>
            <a:r>
              <a:rPr lang="en-GB"/>
              <a:t>Crowdsourcing of data, products and processing from multiple sources in the Wild West</a:t>
            </a:r>
            <a:endParaRPr/>
          </a:p>
          <a:p>
            <a:pPr marL="457200" lvl="0" indent="-342900" algn="l" rtl="0">
              <a:lnSpc>
                <a:spcPct val="90000"/>
              </a:lnSpc>
              <a:spcBef>
                <a:spcPts val="1000"/>
              </a:spcBef>
              <a:spcAft>
                <a:spcPts val="0"/>
              </a:spcAft>
              <a:buClr>
                <a:schemeClr val="dk1"/>
              </a:buClr>
              <a:buSzPts val="1800"/>
              <a:buChar char="•"/>
            </a:pPr>
            <a:r>
              <a:rPr lang="en-GB"/>
              <a:t>Multi-purpose data sets are still provided through point-to-point transfers</a:t>
            </a:r>
            <a:endParaRPr/>
          </a:p>
        </p:txBody>
      </p:sp>
      <p:sp>
        <p:nvSpPr>
          <p:cNvPr id="153" name="Google Shape;153;p22"/>
          <p:cNvSpPr txBox="1"/>
          <p:nvPr/>
        </p:nvSpPr>
        <p:spPr>
          <a:xfrm>
            <a:off x="535000" y="1219113"/>
            <a:ext cx="5773200" cy="1491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2700" b="1">
                <a:solidFill>
                  <a:schemeClr val="dk1"/>
                </a:solidFill>
                <a:latin typeface="Calibri"/>
                <a:ea typeface="Calibri"/>
                <a:cs typeface="Calibri"/>
                <a:sym typeface="Calibri"/>
              </a:rPr>
              <a:t>GeodesyML / eGeodesy?? </a:t>
            </a:r>
            <a:endParaRPr sz="2700"/>
          </a:p>
        </p:txBody>
      </p:sp>
      <p:sp>
        <p:nvSpPr>
          <p:cNvPr id="154" name="Google Shape;154;p22"/>
          <p:cNvSpPr txBox="1"/>
          <p:nvPr/>
        </p:nvSpPr>
        <p:spPr>
          <a:xfrm>
            <a:off x="6344000" y="1063975"/>
            <a:ext cx="5570100" cy="23169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None/>
            </a:pPr>
            <a:r>
              <a:rPr lang="en-GB" sz="2800" b="1" i="0" u="none" strike="noStrike" cap="none">
                <a:solidFill>
                  <a:schemeClr val="dk1"/>
                </a:solidFill>
                <a:latin typeface="Calibri"/>
                <a:ea typeface="Calibri"/>
                <a:cs typeface="Calibri"/>
                <a:sym typeface="Calibri"/>
              </a:rPr>
              <a:t>Monitoring of coordinates </a:t>
            </a:r>
            <a:r>
              <a:rPr lang="en-GB" sz="2800" b="1">
                <a:solidFill>
                  <a:schemeClr val="dk1"/>
                </a:solidFill>
                <a:latin typeface="Calibri"/>
                <a:ea typeface="Calibri"/>
                <a:cs typeface="Calibri"/>
                <a:sym typeface="Calibri"/>
              </a:rPr>
              <a:t>will become more important</a:t>
            </a:r>
            <a:r>
              <a:rPr lang="en-GB" sz="2800" b="1" i="0" u="none" strike="noStrike" cap="none">
                <a:solidFill>
                  <a:schemeClr val="dk1"/>
                </a:solidFill>
                <a:latin typeface="Calibri"/>
                <a:ea typeface="Calibri"/>
                <a:cs typeface="Calibri"/>
                <a:sym typeface="Calibri"/>
              </a:rPr>
              <a:t> </a:t>
            </a:r>
            <a:endParaRPr b="1"/>
          </a:p>
          <a:p>
            <a:pPr marL="457200" marR="0" lvl="0" indent="-342900" algn="l" rtl="0">
              <a:lnSpc>
                <a:spcPct val="90000"/>
              </a:lnSpc>
              <a:spcBef>
                <a:spcPts val="1000"/>
              </a:spcBef>
              <a:spcAft>
                <a:spcPts val="0"/>
              </a:spcAft>
              <a:buClr>
                <a:schemeClr val="dk1"/>
              </a:buClr>
              <a:buSzPts val="1800"/>
              <a:buFont typeface="Arial"/>
              <a:buChar char="•"/>
            </a:pPr>
            <a:r>
              <a:rPr lang="en-GB" sz="2800" b="0" i="0" u="none" strike="noStrike" cap="none">
                <a:solidFill>
                  <a:schemeClr val="dk1"/>
                </a:solidFill>
                <a:latin typeface="Calibri"/>
                <a:ea typeface="Calibri"/>
                <a:cs typeface="Calibri"/>
                <a:sym typeface="Calibri"/>
              </a:rPr>
              <a:t>GNSS CORS tell you how it is</a:t>
            </a:r>
            <a:endParaRPr/>
          </a:p>
          <a:p>
            <a:pPr marL="457200" marR="0" lvl="0" indent="-342900" algn="l" rtl="0">
              <a:lnSpc>
                <a:spcPct val="90000"/>
              </a:lnSpc>
              <a:spcBef>
                <a:spcPts val="1000"/>
              </a:spcBef>
              <a:spcAft>
                <a:spcPts val="0"/>
              </a:spcAft>
              <a:buClr>
                <a:schemeClr val="dk1"/>
              </a:buClr>
              <a:buSzPts val="1800"/>
              <a:buFont typeface="Arial"/>
              <a:buChar char="•"/>
            </a:pPr>
            <a:r>
              <a:rPr lang="en-GB" sz="2800" b="0" i="0" u="none" strike="noStrike" cap="none">
                <a:solidFill>
                  <a:schemeClr val="dk1"/>
                </a:solidFill>
                <a:latin typeface="Calibri"/>
                <a:ea typeface="Calibri"/>
                <a:cs typeface="Calibri"/>
                <a:sym typeface="Calibri"/>
              </a:rPr>
              <a:t>SCM (Survey Control Marks) tells you how it was…</a:t>
            </a:r>
            <a:endParaRPr/>
          </a:p>
        </p:txBody>
      </p:sp>
      <p:sp>
        <p:nvSpPr>
          <p:cNvPr id="155" name="Google Shape;155;p22"/>
          <p:cNvSpPr txBox="1"/>
          <p:nvPr/>
        </p:nvSpPr>
        <p:spPr>
          <a:xfrm>
            <a:off x="6280549" y="3718199"/>
            <a:ext cx="4536000" cy="6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solidFill>
                  <a:schemeClr val="dk1"/>
                </a:solidFill>
                <a:latin typeface="Calibri"/>
                <a:ea typeface="Calibri"/>
                <a:cs typeface="Calibri"/>
                <a:sym typeface="Calibri"/>
              </a:rPr>
              <a:t>Quantum …. Everything!</a:t>
            </a:r>
            <a:endParaRPr sz="28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p24"/>
          <p:cNvSpPr txBox="1"/>
          <p:nvPr/>
        </p:nvSpPr>
        <p:spPr>
          <a:xfrm>
            <a:off x="494182" y="827247"/>
            <a:ext cx="5157787"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90000"/>
              </a:lnSpc>
              <a:spcBef>
                <a:spcPts val="100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RT GNSS CORS…. </a:t>
            </a:r>
            <a:endParaRPr/>
          </a:p>
        </p:txBody>
      </p:sp>
      <p:sp>
        <p:nvSpPr>
          <p:cNvPr id="161" name="Google Shape;161;p24"/>
          <p:cNvSpPr txBox="1"/>
          <p:nvPr/>
        </p:nvSpPr>
        <p:spPr>
          <a:xfrm>
            <a:off x="494175" y="1651148"/>
            <a:ext cx="5157900" cy="2542200"/>
          </a:xfrm>
          <a:prstGeom prst="rect">
            <a:avLst/>
          </a:prstGeom>
          <a:noFill/>
          <a:ln>
            <a:noFill/>
          </a:ln>
        </p:spPr>
        <p:txBody>
          <a:bodyPr spcFirstLastPara="1" wrap="square" lIns="91425" tIns="45700" rIns="91425" bIns="45700" anchor="t" anchorCtr="0">
            <a:normAutofit fontScale="92500" lnSpcReduction="10000"/>
          </a:bodyPr>
          <a:lstStyle/>
          <a:p>
            <a:pPr marL="457200" marR="0" lvl="0" indent="-342900" algn="l" rtl="0">
              <a:lnSpc>
                <a:spcPct val="90000"/>
              </a:lnSpc>
              <a:spcBef>
                <a:spcPts val="1000"/>
              </a:spcBef>
              <a:spcAft>
                <a:spcPts val="0"/>
              </a:spcAft>
              <a:buClr>
                <a:schemeClr val="dk1"/>
              </a:buClr>
              <a:buSzPts val="1800"/>
              <a:buFont typeface="Arial"/>
              <a:buChar char="•"/>
            </a:pPr>
            <a:r>
              <a:rPr lang="en-GB" sz="2400" b="0" i="0" u="none" strike="noStrike" cap="none">
                <a:solidFill>
                  <a:schemeClr val="dk1"/>
                </a:solidFill>
                <a:latin typeface="Calibri"/>
                <a:ea typeface="Calibri"/>
                <a:cs typeface="Calibri"/>
                <a:sym typeface="Calibri"/>
              </a:rPr>
              <a:t>Active GNSS CORS… helps identify changes </a:t>
            </a:r>
            <a:endParaRPr/>
          </a:p>
          <a:p>
            <a:pPr marL="457200" marR="0" lvl="0" indent="-342900" algn="l" rtl="0">
              <a:lnSpc>
                <a:spcPct val="90000"/>
              </a:lnSpc>
              <a:spcBef>
                <a:spcPts val="1000"/>
              </a:spcBef>
              <a:spcAft>
                <a:spcPts val="0"/>
              </a:spcAft>
              <a:buClr>
                <a:schemeClr val="dk1"/>
              </a:buClr>
              <a:buSzPts val="1800"/>
              <a:buFont typeface="Arial"/>
              <a:buChar char="•"/>
            </a:pPr>
            <a:r>
              <a:rPr lang="en-GB" sz="2400" b="0" i="0" u="none" strike="noStrike" cap="none">
                <a:solidFill>
                  <a:schemeClr val="dk1"/>
                </a:solidFill>
                <a:latin typeface="Calibri"/>
                <a:ea typeface="Calibri"/>
                <a:cs typeface="Calibri"/>
                <a:sym typeface="Calibri"/>
              </a:rPr>
              <a:t>Fast changes (seismic, EQ)</a:t>
            </a:r>
            <a:endParaRPr/>
          </a:p>
          <a:p>
            <a:pPr marL="457200" marR="0" lvl="0" indent="-342900" algn="l" rtl="0">
              <a:lnSpc>
                <a:spcPct val="90000"/>
              </a:lnSpc>
              <a:spcBef>
                <a:spcPts val="1000"/>
              </a:spcBef>
              <a:spcAft>
                <a:spcPts val="0"/>
              </a:spcAft>
              <a:buClr>
                <a:schemeClr val="dk1"/>
              </a:buClr>
              <a:buSzPts val="1800"/>
              <a:buFont typeface="Arial"/>
              <a:buChar char="•"/>
            </a:pPr>
            <a:r>
              <a:rPr lang="en-GB" sz="2400" b="0" i="0" u="none" strike="noStrike" cap="none">
                <a:solidFill>
                  <a:schemeClr val="dk1"/>
                </a:solidFill>
                <a:latin typeface="Calibri"/>
                <a:ea typeface="Calibri"/>
                <a:cs typeface="Calibri"/>
                <a:sym typeface="Calibri"/>
              </a:rPr>
              <a:t>Slow changes (deformation, subsidence)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Regular geodetic adjustments monitoring the </a:t>
            </a:r>
            <a:endParaRPr sz="2400">
              <a:solidFill>
                <a:schemeClr val="dk1"/>
              </a:solidFill>
              <a:latin typeface="Calibri"/>
              <a:ea typeface="Calibri"/>
              <a:cs typeface="Calibri"/>
              <a:sym typeface="Calibri"/>
            </a:endParaRPr>
          </a:p>
        </p:txBody>
      </p:sp>
      <p:sp>
        <p:nvSpPr>
          <p:cNvPr id="162" name="Google Shape;162;p24"/>
          <p:cNvSpPr txBox="1"/>
          <p:nvPr/>
        </p:nvSpPr>
        <p:spPr>
          <a:xfrm>
            <a:off x="7360" y="1047"/>
            <a:ext cx="101331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4400" b="1" i="0" u="none" strike="noStrike" cap="none">
                <a:solidFill>
                  <a:schemeClr val="lt1"/>
                </a:solidFill>
                <a:latin typeface="Calibri"/>
                <a:ea typeface="Calibri"/>
                <a:cs typeface="Calibri"/>
                <a:sym typeface="Calibri"/>
              </a:rPr>
              <a:t>Geodesy in 2035 </a:t>
            </a:r>
            <a:endParaRPr sz="4400" b="1" i="0" u="none" strike="noStrike" cap="none">
              <a:solidFill>
                <a:schemeClr val="lt1"/>
              </a:solidFill>
              <a:latin typeface="Calibri"/>
              <a:ea typeface="Calibri"/>
              <a:cs typeface="Calibri"/>
              <a:sym typeface="Calibri"/>
            </a:endParaRPr>
          </a:p>
        </p:txBody>
      </p:sp>
      <p:sp>
        <p:nvSpPr>
          <p:cNvPr id="163" name="Google Shape;163;p24"/>
          <p:cNvSpPr txBox="1"/>
          <p:nvPr/>
        </p:nvSpPr>
        <p:spPr>
          <a:xfrm>
            <a:off x="1233984" y="4435657"/>
            <a:ext cx="4418100" cy="1531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400">
                <a:solidFill>
                  <a:srgbClr val="FF0000"/>
                </a:solidFill>
                <a:latin typeface="Calibri"/>
                <a:ea typeface="Calibri"/>
                <a:cs typeface="Calibri"/>
                <a:sym typeface="Calibri"/>
              </a:rPr>
              <a:t>Geodesy will [continue to] struggle to be included in undergraduate surveying/geomatics programmes. </a:t>
            </a:r>
            <a:endParaRPr sz="2400">
              <a:solidFill>
                <a:srgbClr val="FF0000"/>
              </a:solidFill>
            </a:endParaRPr>
          </a:p>
        </p:txBody>
      </p:sp>
      <p:sp>
        <p:nvSpPr>
          <p:cNvPr id="164" name="Google Shape;164;p24"/>
          <p:cNvSpPr txBox="1">
            <a:spLocks noGrp="1"/>
          </p:cNvSpPr>
          <p:nvPr>
            <p:ph type="body" idx="1"/>
          </p:nvPr>
        </p:nvSpPr>
        <p:spPr>
          <a:xfrm>
            <a:off x="6181150" y="1113750"/>
            <a:ext cx="4920000" cy="445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GB" sz="1600"/>
              <a:t>National geometric geodesy will be ‘semi-dynamic’</a:t>
            </a:r>
            <a:endParaRPr sz="1600"/>
          </a:p>
          <a:p>
            <a:pPr marL="457200" lvl="0" indent="-330200" algn="l" rtl="0">
              <a:lnSpc>
                <a:spcPct val="90000"/>
              </a:lnSpc>
              <a:spcBef>
                <a:spcPts val="1000"/>
              </a:spcBef>
              <a:spcAft>
                <a:spcPts val="0"/>
              </a:spcAft>
              <a:buSzPts val="1600"/>
              <a:buChar char="•"/>
            </a:pPr>
            <a:r>
              <a:rPr lang="en-GB" sz="1600"/>
              <a:t>Geocentric, aligned with respect to ITRS or to a regional realization</a:t>
            </a:r>
            <a:endParaRPr sz="1600"/>
          </a:p>
          <a:p>
            <a:pPr marL="457200" lvl="0" indent="-330200" algn="l" rtl="0">
              <a:lnSpc>
                <a:spcPct val="90000"/>
              </a:lnSpc>
              <a:spcBef>
                <a:spcPts val="0"/>
              </a:spcBef>
              <a:spcAft>
                <a:spcPts val="0"/>
              </a:spcAft>
              <a:buSzPts val="1600"/>
              <a:buChar char="•"/>
            </a:pPr>
            <a:r>
              <a:rPr lang="en-GB" sz="1600"/>
              <a:t>Plate-fixed, with a time-dependent transformation from an ITRF</a:t>
            </a:r>
            <a:endParaRPr sz="1600"/>
          </a:p>
          <a:p>
            <a:pPr marL="457200" lvl="0" indent="-330200" algn="l" rtl="0">
              <a:lnSpc>
                <a:spcPct val="90000"/>
              </a:lnSpc>
              <a:spcBef>
                <a:spcPts val="0"/>
              </a:spcBef>
              <a:spcAft>
                <a:spcPts val="0"/>
              </a:spcAft>
              <a:buSzPts val="1600"/>
              <a:buChar char="•"/>
            </a:pPr>
            <a:r>
              <a:rPr lang="en-GB" sz="1600"/>
              <a:t>Periodically adjusted so that coordinates are kept within a decimetre of ITRS coordinates</a:t>
            </a:r>
            <a:endParaRPr sz="1600"/>
          </a:p>
          <a:p>
            <a:pPr marL="457200" lvl="0" indent="-330200" algn="l" rtl="0">
              <a:lnSpc>
                <a:spcPct val="90000"/>
              </a:lnSpc>
              <a:spcBef>
                <a:spcPts val="0"/>
              </a:spcBef>
              <a:spcAft>
                <a:spcPts val="0"/>
              </a:spcAft>
              <a:buSzPts val="1600"/>
              <a:buChar char="•"/>
            </a:pPr>
            <a:r>
              <a:rPr lang="en-GB" sz="1600"/>
              <a:t>Promulgated by CORS services – significant increase in CORS stations</a:t>
            </a:r>
            <a:endParaRPr sz="1600"/>
          </a:p>
          <a:p>
            <a:pPr marL="457200" lvl="0" indent="-330200" algn="l" rtl="0">
              <a:lnSpc>
                <a:spcPct val="90000"/>
              </a:lnSpc>
              <a:spcBef>
                <a:spcPts val="0"/>
              </a:spcBef>
              <a:spcAft>
                <a:spcPts val="0"/>
              </a:spcAft>
              <a:buSzPts val="1600"/>
              <a:buChar char="•"/>
            </a:pPr>
            <a:r>
              <a:rPr lang="en-GB" sz="1600"/>
              <a:t>Most likely augmented with a model of intra-plate deformation</a:t>
            </a:r>
            <a:endParaRPr sz="1600"/>
          </a:p>
          <a:p>
            <a:pPr marL="457200" lvl="0" indent="-330200" algn="l" rtl="0">
              <a:lnSpc>
                <a:spcPct val="90000"/>
              </a:lnSpc>
              <a:spcBef>
                <a:spcPts val="0"/>
              </a:spcBef>
              <a:spcAft>
                <a:spcPts val="0"/>
              </a:spcAft>
              <a:buSzPts val="1600"/>
              <a:buChar char="•"/>
            </a:pPr>
            <a:r>
              <a:rPr lang="en-GB" sz="1600"/>
              <a:t>The term ‘semi-dynamic’ will not be used …</a:t>
            </a:r>
            <a:endParaRPr sz="1600"/>
          </a:p>
          <a:p>
            <a:pPr marL="914400" lvl="0" indent="-330200" algn="l" rtl="0">
              <a:lnSpc>
                <a:spcPct val="90000"/>
              </a:lnSpc>
              <a:spcBef>
                <a:spcPts val="0"/>
              </a:spcBef>
              <a:spcAft>
                <a:spcPts val="0"/>
              </a:spcAft>
              <a:buSzPts val="1600"/>
              <a:buChar char="-"/>
            </a:pPr>
            <a:r>
              <a:rPr lang="en-GB" sz="1600"/>
              <a:t>At least within geodesy – may be used to explain concept to the layman</a:t>
            </a:r>
            <a:endParaRPr sz="1600"/>
          </a:p>
          <a:p>
            <a:pPr marL="914400" lvl="0" indent="-330200" algn="l" rtl="0">
              <a:lnSpc>
                <a:spcPct val="90000"/>
              </a:lnSpc>
              <a:spcBef>
                <a:spcPts val="0"/>
              </a:spcBef>
              <a:spcAft>
                <a:spcPts val="0"/>
              </a:spcAft>
              <a:buSzPts val="1600"/>
              <a:buChar char="-"/>
            </a:pPr>
            <a:r>
              <a:rPr lang="en-GB" sz="1600"/>
              <a:t>‘semi’ too difficult to explain</a:t>
            </a:r>
            <a:endParaRPr sz="1600"/>
          </a:p>
          <a:p>
            <a:pPr marL="914400" lvl="0" indent="-330200" algn="l" rtl="0">
              <a:lnSpc>
                <a:spcPct val="90000"/>
              </a:lnSpc>
              <a:spcBef>
                <a:spcPts val="0"/>
              </a:spcBef>
              <a:spcAft>
                <a:spcPts val="0"/>
              </a:spcAft>
              <a:buSzPts val="1600"/>
              <a:buChar char="-"/>
            </a:pPr>
            <a:r>
              <a:rPr lang="en-GB" sz="1600"/>
              <a:t>Geodetic purists will insist on use of kinematic</a:t>
            </a:r>
            <a:endParaRPr sz="1600"/>
          </a:p>
          <a:p>
            <a:pPr marL="914400" lvl="0" indent="-330200" algn="l" rtl="0">
              <a:lnSpc>
                <a:spcPct val="90000"/>
              </a:lnSpc>
              <a:spcBef>
                <a:spcPts val="0"/>
              </a:spcBef>
              <a:spcAft>
                <a:spcPts val="0"/>
              </a:spcAft>
              <a:buSzPts val="1600"/>
              <a:buChar char="-"/>
            </a:pPr>
            <a:r>
              <a:rPr lang="en-GB" sz="1600"/>
              <a:t>NATRF2022 an example of the way of the future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g52f475c95f480a_0"/>
          <p:cNvSpPr txBox="1"/>
          <p:nvPr/>
        </p:nvSpPr>
        <p:spPr>
          <a:xfrm>
            <a:off x="7360" y="1047"/>
            <a:ext cx="101331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4400" b="1" i="0" u="none" strike="noStrike" cap="none">
                <a:solidFill>
                  <a:schemeClr val="lt1"/>
                </a:solidFill>
                <a:latin typeface="Calibri"/>
                <a:ea typeface="Calibri"/>
                <a:cs typeface="Calibri"/>
                <a:sym typeface="Calibri"/>
              </a:rPr>
              <a:t>Geodesy in 2035 </a:t>
            </a:r>
            <a:endParaRPr sz="4400" b="1" i="0" u="none" strike="noStrike" cap="none">
              <a:solidFill>
                <a:schemeClr val="lt1"/>
              </a:solidFill>
              <a:latin typeface="Calibri"/>
              <a:ea typeface="Calibri"/>
              <a:cs typeface="Calibri"/>
              <a:sym typeface="Calibri"/>
            </a:endParaRPr>
          </a:p>
        </p:txBody>
      </p:sp>
      <p:sp>
        <p:nvSpPr>
          <p:cNvPr id="170" name="Google Shape;170;g52f475c95f480a_0"/>
          <p:cNvSpPr txBox="1"/>
          <p:nvPr/>
        </p:nvSpPr>
        <p:spPr>
          <a:xfrm>
            <a:off x="5841450" y="5853775"/>
            <a:ext cx="5460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latin typeface="Calibri"/>
                <a:ea typeface="Calibri"/>
                <a:cs typeface="Calibri"/>
                <a:sym typeface="Calibri"/>
              </a:rPr>
              <a:t>Image courtesy of Ingrid van Berge / Jeremy Verbeurgt </a:t>
            </a:r>
            <a:endParaRPr sz="1800">
              <a:solidFill>
                <a:schemeClr val="dk1"/>
              </a:solidFill>
              <a:latin typeface="Calibri"/>
              <a:ea typeface="Calibri"/>
              <a:cs typeface="Calibri"/>
              <a:sym typeface="Calibri"/>
            </a:endParaRPr>
          </a:p>
        </p:txBody>
      </p:sp>
      <p:sp>
        <p:nvSpPr>
          <p:cNvPr id="171" name="Google Shape;171;g52f475c95f480a_0"/>
          <p:cNvSpPr txBox="1"/>
          <p:nvPr/>
        </p:nvSpPr>
        <p:spPr>
          <a:xfrm>
            <a:off x="357509" y="1351341"/>
            <a:ext cx="5460000" cy="278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solidFill>
                  <a:schemeClr val="dk1"/>
                </a:solidFill>
                <a:latin typeface="Calibri"/>
                <a:ea typeface="Calibri"/>
                <a:cs typeface="Calibri"/>
                <a:sym typeface="Calibri"/>
              </a:rPr>
              <a:t>Dall-E 3: </a:t>
            </a:r>
            <a:endParaRPr sz="2800" b="1">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Show me an image of an accomplished geodesist who finished all work towards a sustainable global geodetic reference frame.</a:t>
            </a:r>
            <a:endParaRPr sz="2800">
              <a:solidFill>
                <a:schemeClr val="dk1"/>
              </a:solidFill>
              <a:latin typeface="Calibri"/>
              <a:ea typeface="Calibri"/>
              <a:cs typeface="Calibri"/>
              <a:sym typeface="Calibri"/>
            </a:endParaRPr>
          </a:p>
        </p:txBody>
      </p:sp>
      <p:pic>
        <p:nvPicPr>
          <p:cNvPr id="172" name="Google Shape;172;g52f475c95f480a_0"/>
          <p:cNvPicPr preferRelativeResize="0"/>
          <p:nvPr/>
        </p:nvPicPr>
        <p:blipFill>
          <a:blip r:embed="rId3">
            <a:alphaModFix/>
          </a:blip>
          <a:stretch>
            <a:fillRect/>
          </a:stretch>
        </p:blipFill>
        <p:spPr>
          <a:xfrm>
            <a:off x="6400809" y="1493818"/>
            <a:ext cx="4217999" cy="421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77"/>
        <p:cNvGrpSpPr/>
        <p:nvPr/>
      </p:nvGrpSpPr>
      <p:grpSpPr>
        <a:xfrm>
          <a:off x="0" y="0"/>
          <a:ext cx="0" cy="0"/>
          <a:chOff x="0" y="0"/>
          <a:chExt cx="0" cy="0"/>
        </a:xfrm>
      </p:grpSpPr>
      <p:pic>
        <p:nvPicPr>
          <p:cNvPr id="178" name="Google Shape;178;p26"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179" name="Google Shape;179;p26"/>
          <p:cNvGrpSpPr/>
          <p:nvPr/>
        </p:nvGrpSpPr>
        <p:grpSpPr>
          <a:xfrm>
            <a:off x="10070436" y="5671144"/>
            <a:ext cx="2531327" cy="1220833"/>
            <a:chOff x="0" y="5637167"/>
            <a:chExt cx="2531327" cy="1220833"/>
          </a:xfrm>
        </p:grpSpPr>
        <p:sp>
          <p:nvSpPr>
            <p:cNvPr id="180" name="Google Shape;180;p26"/>
            <p:cNvSpPr/>
            <p:nvPr/>
          </p:nvSpPr>
          <p:spPr>
            <a:xfrm>
              <a:off x="0" y="5637167"/>
              <a:ext cx="2531327" cy="12208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6"/>
            <p:cNvSpPr txBox="1"/>
            <p:nvPr/>
          </p:nvSpPr>
          <p:spPr>
            <a:xfrm>
              <a:off x="317604" y="5854065"/>
              <a:ext cx="1700767" cy="1003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182" name="Google Shape;182;p26"/>
            <p:cNvSpPr/>
            <p:nvPr/>
          </p:nvSpPr>
          <p:spPr>
            <a:xfrm>
              <a:off x="421744" y="6618605"/>
              <a:ext cx="1411434" cy="52705"/>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3" name="Google Shape;183;p26"/>
          <p:cNvSpPr txBox="1"/>
          <p:nvPr/>
        </p:nvSpPr>
        <p:spPr>
          <a:xfrm>
            <a:off x="0" y="1047"/>
            <a:ext cx="7893166" cy="826149"/>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3600" b="1" i="0" u="none" strike="noStrike" cap="none">
                <a:solidFill>
                  <a:schemeClr val="lt1"/>
                </a:solidFill>
                <a:latin typeface="Calibri"/>
                <a:ea typeface="Calibri"/>
                <a:cs typeface="Calibri"/>
                <a:sym typeface="Calibri"/>
              </a:rPr>
              <a:t>Group Activity – Open Discussion </a:t>
            </a:r>
            <a:endParaRPr sz="4400" b="1" i="0" u="none" strike="noStrike" cap="none">
              <a:solidFill>
                <a:schemeClr val="lt1"/>
              </a:solidFill>
              <a:latin typeface="Calibri"/>
              <a:ea typeface="Calibri"/>
              <a:cs typeface="Calibri"/>
              <a:sym typeface="Calibri"/>
            </a:endParaRPr>
          </a:p>
        </p:txBody>
      </p:sp>
      <p:sp>
        <p:nvSpPr>
          <p:cNvPr id="184" name="Google Shape;184;p26"/>
          <p:cNvSpPr txBox="1"/>
          <p:nvPr/>
        </p:nvSpPr>
        <p:spPr>
          <a:xfrm>
            <a:off x="216295" y="1432344"/>
            <a:ext cx="2682472"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Team work / </a:t>
            </a:r>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Open Discussion around how Geodesy could look like in 10 years time…</a:t>
            </a:r>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Moderation:</a:t>
            </a:r>
            <a:endParaRPr sz="2200" b="0" i="0" u="none" strike="noStrike" cap="none">
              <a:solidFill>
                <a:schemeClr val="dk1"/>
              </a:solidFill>
              <a:latin typeface="Calibri"/>
              <a:ea typeface="Calibri"/>
              <a:cs typeface="Calibri"/>
              <a:sym typeface="Calibri"/>
            </a:endParaRPr>
          </a:p>
          <a:p>
            <a:pPr marL="285750" marR="0" lvl="0" indent="-14605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185" name="Google Shape;185;p26"/>
          <p:cNvSpPr txBox="1"/>
          <p:nvPr/>
        </p:nvSpPr>
        <p:spPr>
          <a:xfrm>
            <a:off x="2648669" y="1432344"/>
            <a:ext cx="8605588"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FFC000"/>
                </a:solidFill>
                <a:latin typeface="Trebuchet MS"/>
                <a:ea typeface="Trebuchet MS"/>
                <a:cs typeface="Trebuchet MS"/>
                <a:sym typeface="Trebuchet MS"/>
              </a:rPr>
              <a:t>Purpose</a:t>
            </a:r>
            <a:r>
              <a:rPr lang="en-GB" sz="1400" b="0" i="0" u="none" strike="noStrike" cap="none">
                <a:solidFill>
                  <a:srgbClr val="006699"/>
                </a:solidFill>
                <a:latin typeface="Trebuchet MS"/>
                <a:ea typeface="Trebuchet MS"/>
                <a:cs typeface="Trebuchet MS"/>
                <a:sym typeface="Trebuchet MS"/>
              </a:rPr>
              <a:t> of the Group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r>
              <a:rPr lang="en-GB" sz="1400" b="0" i="0" u="none" strike="noStrike" cap="none">
                <a:solidFill>
                  <a:srgbClr val="006699"/>
                </a:solidFill>
                <a:latin typeface="Trebuchet MS"/>
                <a:ea typeface="Trebuchet MS"/>
                <a:cs typeface="Trebuchet MS"/>
                <a:sym typeface="Trebuchet MS"/>
              </a:rPr>
              <a:t>To identify and showcase the national geodetic infrastructure and capabilities of your country.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6699"/>
                </a:solidFill>
                <a:latin typeface="Trebuchet MS"/>
                <a:ea typeface="Trebuchet MS"/>
                <a:cs typeface="Trebuchet MS"/>
                <a:sym typeface="Trebuchet MS"/>
              </a:rPr>
              <a:t>To create a shared understanding of Member States capabilities, needs and motivations.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r>
              <a:rPr lang="en-GB" sz="1400" b="1" i="0" u="none" strike="noStrike" cap="none">
                <a:solidFill>
                  <a:srgbClr val="FFC000"/>
                </a:solidFill>
                <a:latin typeface="Trebuchet MS"/>
                <a:ea typeface="Trebuchet MS"/>
                <a:cs typeface="Trebuchet MS"/>
                <a:sym typeface="Trebuchet MS"/>
              </a:rPr>
              <a:t>Your 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6699"/>
                </a:solidFill>
                <a:latin typeface="Trebuchet MS"/>
                <a:ea typeface="Trebuchet MS"/>
                <a:cs typeface="Trebuchet MS"/>
                <a:sym typeface="Trebuchet MS"/>
              </a:rPr>
              <a:t>In groups of 5, </a:t>
            </a: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FFC000"/>
                </a:solidFill>
                <a:latin typeface="Trebuchet MS"/>
                <a:ea typeface="Trebuchet MS"/>
                <a:cs typeface="Trebuchet MS"/>
                <a:sym typeface="Trebuchet MS"/>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6699"/>
                </a:solidFill>
                <a:latin typeface="Trebuchet MS"/>
                <a:ea typeface="Trebuchet MS"/>
                <a:cs typeface="Trebuchet MS"/>
                <a:sym typeface="Trebuchet MS"/>
              </a:rPr>
              <a:t>Prepare: 30min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pic>
        <p:nvPicPr>
          <p:cNvPr id="191" name="Google Shape;191;p27" descr="A logo with a circular design&#10;&#10;Description automatically generated with medium confidence"/>
          <p:cNvPicPr preferRelativeResize="0"/>
          <p:nvPr/>
        </p:nvPicPr>
        <p:blipFill rotWithShape="1">
          <a:blip r:embed="rId3">
            <a:alphaModFix/>
          </a:blip>
          <a:srcRect/>
          <a:stretch/>
        </p:blipFill>
        <p:spPr>
          <a:xfrm>
            <a:off x="216295" y="5792366"/>
            <a:ext cx="1066405" cy="978391"/>
          </a:xfrm>
          <a:prstGeom prst="rect">
            <a:avLst/>
          </a:prstGeom>
          <a:noFill/>
          <a:ln>
            <a:noFill/>
          </a:ln>
        </p:spPr>
      </p:pic>
      <p:grpSp>
        <p:nvGrpSpPr>
          <p:cNvPr id="192" name="Google Shape;192;p27"/>
          <p:cNvGrpSpPr/>
          <p:nvPr/>
        </p:nvGrpSpPr>
        <p:grpSpPr>
          <a:xfrm>
            <a:off x="10070436" y="5671144"/>
            <a:ext cx="2531400" cy="1220700"/>
            <a:chOff x="0" y="5637167"/>
            <a:chExt cx="2531400" cy="1220700"/>
          </a:xfrm>
        </p:grpSpPr>
        <p:sp>
          <p:nvSpPr>
            <p:cNvPr id="193" name="Google Shape;193;p27"/>
            <p:cNvSpPr/>
            <p:nvPr/>
          </p:nvSpPr>
          <p:spPr>
            <a:xfrm>
              <a:off x="0" y="5637167"/>
              <a:ext cx="2531400" cy="122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27"/>
            <p:cNvSpPr txBox="1"/>
            <p:nvPr/>
          </p:nvSpPr>
          <p:spPr>
            <a:xfrm>
              <a:off x="317604" y="5854065"/>
              <a:ext cx="1700700" cy="1003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STRONGER.</a:t>
              </a:r>
              <a:endParaRPr sz="1100" b="0" i="0" u="none" strike="noStrike" cap="none">
                <a:solidFill>
                  <a:srgbClr val="2792B8"/>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792B8"/>
                  </a:solidFill>
                  <a:latin typeface="Roboto Condensed"/>
                  <a:ea typeface="Roboto Condensed"/>
                  <a:cs typeface="Roboto Condensed"/>
                  <a:sym typeface="Roboto Condensed"/>
                </a:rPr>
                <a:t>TOGETHER.</a:t>
              </a:r>
              <a:endParaRPr sz="1100" b="0" i="0" u="none" strike="noStrike" cap="none">
                <a:solidFill>
                  <a:srgbClr val="2792B8"/>
                </a:solidFill>
                <a:latin typeface="Georgia"/>
                <a:ea typeface="Georgia"/>
                <a:cs typeface="Georgia"/>
                <a:sym typeface="Georgia"/>
              </a:endParaRPr>
            </a:p>
          </p:txBody>
        </p:sp>
        <p:sp>
          <p:nvSpPr>
            <p:cNvPr id="195" name="Google Shape;195;p27"/>
            <p:cNvSpPr/>
            <p:nvPr/>
          </p:nvSpPr>
          <p:spPr>
            <a:xfrm>
              <a:off x="421744" y="6618605"/>
              <a:ext cx="1411500" cy="52800"/>
            </a:xfrm>
            <a:prstGeom prst="rect">
              <a:avLst/>
            </a:prstGeom>
            <a:solidFill>
              <a:srgbClr val="2792B8"/>
            </a:solidFill>
            <a:ln w="12700" cap="flat" cmpd="sng">
              <a:solidFill>
                <a:srgbClr val="2792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6" name="Google Shape;196;p27"/>
          <p:cNvSpPr txBox="1"/>
          <p:nvPr/>
        </p:nvSpPr>
        <p:spPr>
          <a:xfrm>
            <a:off x="0" y="1047"/>
            <a:ext cx="7893300" cy="826200"/>
          </a:xfrm>
          <a:prstGeom prst="rect">
            <a:avLst/>
          </a:prstGeom>
          <a:solidFill>
            <a:srgbClr val="2792B8"/>
          </a:solidFill>
          <a:ln>
            <a:noFill/>
          </a:ln>
        </p:spPr>
        <p:txBody>
          <a:bodyPr spcFirstLastPara="1" wrap="square" lIns="720000"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GB" sz="3600" b="1" i="0" u="none" strike="noStrike" cap="none">
                <a:solidFill>
                  <a:schemeClr val="lt1"/>
                </a:solidFill>
                <a:latin typeface="Calibri"/>
                <a:ea typeface="Calibri"/>
                <a:cs typeface="Calibri"/>
                <a:sym typeface="Calibri"/>
              </a:rPr>
              <a:t>Group Activity – Feedback </a:t>
            </a:r>
            <a:endParaRPr sz="4400" b="1" i="0" u="none" strike="noStrike" cap="none">
              <a:solidFill>
                <a:schemeClr val="lt1"/>
              </a:solidFill>
              <a:latin typeface="Calibri"/>
              <a:ea typeface="Calibri"/>
              <a:cs typeface="Calibri"/>
              <a:sym typeface="Calibri"/>
            </a:endParaRPr>
          </a:p>
        </p:txBody>
      </p:sp>
      <p:sp>
        <p:nvSpPr>
          <p:cNvPr id="197" name="Google Shape;197;p27"/>
          <p:cNvSpPr txBox="1"/>
          <p:nvPr/>
        </p:nvSpPr>
        <p:spPr>
          <a:xfrm>
            <a:off x="749497" y="1450861"/>
            <a:ext cx="9920100" cy="14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Our Group Activity was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Each Group has x minutes to share their main discussions… </a:t>
            </a:r>
            <a:endParaRPr sz="2200" b="0" i="0" u="none" strike="noStrike" cap="none">
              <a:solidFill>
                <a:schemeClr val="dk1"/>
              </a:solidFill>
              <a:latin typeface="Calibri"/>
              <a:ea typeface="Calibri"/>
              <a:cs typeface="Calibri"/>
              <a:sym typeface="Calibri"/>
            </a:endParaRPr>
          </a:p>
          <a:p>
            <a:pPr marL="285750" marR="0" lvl="0" indent="-14605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Widescreen</PresentationFormat>
  <Paragraphs>136</Paragraphs>
  <Slides>12</Slides>
  <Notes>12</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Roboto Condensed</vt:lpstr>
      <vt:lpstr>Calibri</vt:lpstr>
      <vt:lpstr>Trebuchet MS</vt:lpstr>
      <vt:lpstr>Georgia</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Nicholas James Brown</dc:creator>
  <cp:lastModifiedBy>Nicholas Brown</cp:lastModifiedBy>
  <cp:revision>1</cp:revision>
  <dcterms:created xsi:type="dcterms:W3CDTF">2023-11-03T14:29:24Z</dcterms:created>
  <dcterms:modified xsi:type="dcterms:W3CDTF">2025-02-25T14:48:08Z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0x0101000BBA28C6112AC7439D314E381F6E508C</vt:lpwstr>
  </property>
  <property fmtid="{D5CDD505-2E9C-101B-9397-08002B2CF9AE}" pid="3" name="MediaServiceImageTags">
    <vt:lpwstr/>
  </property>
</Properties>
</file>